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96" r:id="rId2"/>
    <p:sldMasterId id="2147483718" r:id="rId3"/>
    <p:sldMasterId id="2147483743" r:id="rId4"/>
    <p:sldMasterId id="2147483769" r:id="rId5"/>
    <p:sldMasterId id="2147483795" r:id="rId6"/>
    <p:sldMasterId id="2147483799" r:id="rId7"/>
    <p:sldMasterId id="2147483802" r:id="rId8"/>
    <p:sldMasterId id="2147483838" r:id="rId9"/>
  </p:sldMasterIdLst>
  <p:notesMasterIdLst>
    <p:notesMasterId r:id="rId29"/>
  </p:notesMasterIdLst>
  <p:sldIdLst>
    <p:sldId id="256" r:id="rId10"/>
    <p:sldId id="328" r:id="rId11"/>
    <p:sldId id="335" r:id="rId12"/>
    <p:sldId id="329" r:id="rId13"/>
    <p:sldId id="257" r:id="rId14"/>
    <p:sldId id="258" r:id="rId15"/>
    <p:sldId id="259" r:id="rId16"/>
    <p:sldId id="260" r:id="rId17"/>
    <p:sldId id="261" r:id="rId18"/>
    <p:sldId id="263" r:id="rId19"/>
    <p:sldId id="264" r:id="rId20"/>
    <p:sldId id="330" r:id="rId21"/>
    <p:sldId id="266" r:id="rId22"/>
    <p:sldId id="331" r:id="rId23"/>
    <p:sldId id="332" r:id="rId24"/>
    <p:sldId id="333" r:id="rId25"/>
    <p:sldId id="334" r:id="rId26"/>
    <p:sldId id="267"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6F08"/>
    <a:srgbClr val="E24301"/>
    <a:srgbClr val="EBE600"/>
    <a:srgbClr val="F05527"/>
    <a:srgbClr val="FFFF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4" d="100"/>
          <a:sy n="114" d="100"/>
        </p:scale>
        <p:origin x="3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presProps" Target="presProps.xml"/><Relationship Id="rId8" Type="http://schemas.openxmlformats.org/officeDocument/2006/relationships/slideMaster" Target="slideMasters/slideMaster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1BAC-48A8-B11C-B05747184295}"/>
              </c:ext>
            </c:extLst>
          </c:dPt>
          <c:dPt>
            <c:idx val="1"/>
            <c:bubble3D val="0"/>
            <c:spPr>
              <a:solidFill>
                <a:schemeClr val="accent1">
                  <a:lumMod val="40000"/>
                  <a:lumOff val="6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1BAC-48A8-B11C-B05747184295}"/>
              </c:ext>
            </c:extLst>
          </c:dPt>
          <c:dPt>
            <c:idx val="2"/>
            <c:bubble3D val="0"/>
            <c:spPr>
              <a:solidFill>
                <a:schemeClr val="accent1">
                  <a:lumMod val="60000"/>
                  <a:lumOff val="4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1BAC-48A8-B11C-B05747184295}"/>
              </c:ext>
            </c:extLst>
          </c:dPt>
          <c:dPt>
            <c:idx val="3"/>
            <c:bubble3D val="0"/>
            <c:spPr>
              <a:solidFill>
                <a:schemeClr val="accent1">
                  <a:lumMod val="60000"/>
                </a:schemeClr>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1BAC-48A8-B11C-B05747184295}"/>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pt-PT"/>
                </a:p>
              </c:txPr>
              <c:showLegendKey val="0"/>
              <c:showVal val="0"/>
              <c:showCatName val="0"/>
              <c:showSerName val="0"/>
              <c:showPercent val="1"/>
              <c:showBubbleSize val="0"/>
              <c:extLst>
                <c:ext xmlns:c16="http://schemas.microsoft.com/office/drawing/2014/chart" uri="{C3380CC4-5D6E-409C-BE32-E72D297353CC}">
                  <c16:uniqueId val="{00000001-1BAC-48A8-B11C-B05747184295}"/>
                </c:ext>
              </c:extLst>
            </c:dLbl>
            <c:dLbl>
              <c:idx val="3"/>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2"/>
                      </a:solidFill>
                      <a:latin typeface="Segoe UI Semibold" panose="020B0502040204020203" pitchFamily="34" charset="0"/>
                      <a:ea typeface="+mn-ea"/>
                      <a:cs typeface="Segoe UI Semibold" panose="020B0502040204020203" pitchFamily="34" charset="0"/>
                    </a:defRPr>
                  </a:pPr>
                  <a:endParaRPr lang="pt-PT"/>
                </a:p>
              </c:txPr>
              <c:showLegendKey val="0"/>
              <c:showVal val="0"/>
              <c:showCatName val="0"/>
              <c:showSerName val="0"/>
              <c:showPercent val="1"/>
              <c:showBubbleSize val="0"/>
              <c:extLst>
                <c:ext xmlns:c16="http://schemas.microsoft.com/office/drawing/2014/chart" uri="{C3380CC4-5D6E-409C-BE32-E72D297353CC}">
                  <c16:uniqueId val="{00000007-1BAC-48A8-B11C-B05747184295}"/>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Segoe UI Semibold" panose="020B0502040204020203" pitchFamily="34" charset="0"/>
                    <a:ea typeface="+mn-ea"/>
                    <a:cs typeface="Segoe UI Semibold" panose="020B0502040204020203" pitchFamily="34" charset="0"/>
                  </a:defRPr>
                </a:pPr>
                <a:endParaRPr lang="pt-PT"/>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1BAC-48A8-B11C-B0574718429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PT"/>
        </a:p>
      </c:txPr>
    </c:legend>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90686-BA02-42EA-9E97-083956118C04}" type="datetimeFigureOut">
              <a:rPr lang="pt-PT" smtClean="0"/>
              <a:t>02/06/2020</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B9FAD-C55E-44C0-B1E0-F6CA32AB5618}" type="slidenum">
              <a:rPr lang="pt-PT" smtClean="0"/>
              <a:t>‹#›</a:t>
            </a:fld>
            <a:endParaRPr lang="pt-PT"/>
          </a:p>
        </p:txBody>
      </p:sp>
    </p:spTree>
    <p:extLst>
      <p:ext uri="{BB962C8B-B14F-4D97-AF65-F5344CB8AC3E}">
        <p14:creationId xmlns:p14="http://schemas.microsoft.com/office/powerpoint/2010/main" val="72299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Interested</a:t>
            </a:r>
            <a:r>
              <a:rPr lang="en-AU" baseline="0"/>
              <a:t> in all things integration – which of course includes MS Flow</a:t>
            </a:r>
            <a:endParaRPr lang="en-AU"/>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6775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6.xml"/><Relationship Id="rId4" Type="http://schemas.openxmlformats.org/officeDocument/2006/relationships/image" Target="../media/image14.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8.xml"/><Relationship Id="rId5" Type="http://schemas.openxmlformats.org/officeDocument/2006/relationships/image" Target="../media/image20.png"/><Relationship Id="rId4" Type="http://schemas.openxmlformats.org/officeDocument/2006/relationships/hyperlink" Target="http://www.devscope.net/" TargetMode="Externa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oleObject" Target="../embeddings/oleObject1.bin"/></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78933" y="3041336"/>
            <a:ext cx="4876800" cy="492443"/>
          </a:xfrm>
          <a:noFill/>
        </p:spPr>
        <p:txBody>
          <a:bodyPr wrap="square" lIns="0" tIns="0" rIns="0" bIns="0" anchor="b" anchorCtr="0">
            <a:spAutoFit/>
          </a:bodyPr>
          <a:lstStyle>
            <a:lvl1pPr>
              <a:defRPr sz="32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778933" y="3962403"/>
            <a:ext cx="48768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7" name="MS logo gray - EMF" descr="Microsoft logo, gray text version">
            <a:extLst>
              <a:ext uri="{FF2B5EF4-FFF2-40B4-BE49-F238E27FC236}">
                <a16:creationId xmlns:a16="http://schemas.microsoft.com/office/drawing/2014/main" id="{CC0876BE-2701-4C67-825D-3F6D72131F90}"/>
              </a:ext>
            </a:extLst>
          </p:cNvPr>
          <p:cNvPicPr>
            <a:picLocks noChangeAspect="1"/>
          </p:cNvPicPr>
          <p:nvPr/>
        </p:nvPicPr>
        <p:blipFill>
          <a:blip r:embed="rId2"/>
          <a:stretch>
            <a:fillRect/>
          </a:stretch>
        </p:blipFill>
        <p:spPr bwMode="black">
          <a:xfrm>
            <a:off x="778933" y="585788"/>
            <a:ext cx="1821920" cy="292608"/>
          </a:xfrm>
          <a:prstGeom prst="rect">
            <a:avLst/>
          </a:prstGeom>
        </p:spPr>
      </p:pic>
      <p:pic>
        <p:nvPicPr>
          <p:cNvPr id="6" name="Picture 5">
            <a:extLst>
              <a:ext uri="{FF2B5EF4-FFF2-40B4-BE49-F238E27FC236}">
                <a16:creationId xmlns:a16="http://schemas.microsoft.com/office/drawing/2014/main" id="{35AA1469-2478-4F15-B0A7-049805E8FAEE}"/>
              </a:ext>
            </a:extLst>
          </p:cNvPr>
          <p:cNvPicPr>
            <a:picLocks noChangeAspect="1"/>
          </p:cNvPicPr>
          <p:nvPr/>
        </p:nvPicPr>
        <p:blipFill>
          <a:blip r:embed="rId3"/>
          <a:stretch>
            <a:fillRect/>
          </a:stretch>
        </p:blipFill>
        <p:spPr>
          <a:xfrm>
            <a:off x="6277975" y="1418883"/>
            <a:ext cx="5122452" cy="4020237"/>
          </a:xfrm>
          <a:prstGeom prst="rect">
            <a:avLst/>
          </a:prstGeom>
        </p:spPr>
      </p:pic>
    </p:spTree>
    <p:extLst>
      <p:ext uri="{BB962C8B-B14F-4D97-AF65-F5344CB8AC3E}">
        <p14:creationId xmlns:p14="http://schemas.microsoft.com/office/powerpoint/2010/main" val="3628375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599">
          <p15:clr>
            <a:srgbClr val="5ACBF0"/>
          </p15:clr>
        </p15:guide>
        <p15:guide id="4" orient="horz" pos="216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4" y="2148764"/>
            <a:ext cx="3928533" cy="984885"/>
          </a:xfrm>
        </p:spPr>
        <p:txBody>
          <a:bodyPr wrap="square" rIns="0" anchor="b">
            <a:spAutoFit/>
          </a:bodyPr>
          <a:lstStyle>
            <a:lvl1pPr>
              <a:lnSpc>
                <a:spcPct val="100000"/>
              </a:lnSpc>
              <a:defRPr sz="32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78934" y="3535544"/>
            <a:ext cx="3928533" cy="307777"/>
          </a:xfrm>
        </p:spPr>
        <p:txBody>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86400" y="0"/>
            <a:ext cx="67056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3890460"/>
      </p:ext>
    </p:extLst>
  </p:cSld>
  <p:clrMapOvr>
    <a:masterClrMapping/>
  </p:clrMapOvr>
  <p:transition>
    <p:fade/>
  </p:transition>
  <p:extLst>
    <p:ext uri="{DCECCB84-F9BA-43D5-87BE-67443E8EF086}">
      <p15:sldGuideLst xmlns:p15="http://schemas.microsoft.com/office/powerpoint/2012/main">
        <p15:guide id="2" pos="2592">
          <p15:clr>
            <a:srgbClr val="FBAE40"/>
          </p15:clr>
        </p15:guide>
        <p15:guide id="6" orient="horz" pos="904">
          <p15:clr>
            <a:srgbClr val="5ACBF0"/>
          </p15:clr>
        </p15:guide>
        <p15:guide id="7" orient="horz" pos="1356">
          <p15:clr>
            <a:srgbClr val="5ACBF0"/>
          </p15:clr>
        </p15:guide>
        <p15:guide id="8" orient="horz" pos="2226">
          <p15:clr>
            <a:srgbClr val="5ACBF0"/>
          </p15:clr>
        </p15:guide>
        <p15:guide id="9" pos="2224">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9273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D8A0CA0A-3666-46AF-8253-2FCD04A118EE}"/>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4126308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4380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AC7C8588-3C4C-410A-9CA7-0FF2BD34167F}"/>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35513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421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3FD75B30-586B-458B-AC42-74D03D8C9968}"/>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540491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259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601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79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hoto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AE9285-9977-4441-A573-2C3A07B00C2F}"/>
              </a:ext>
            </a:extLst>
          </p:cNvPr>
          <p:cNvSpPr>
            <a:spLocks noGrp="1"/>
          </p:cNvSpPr>
          <p:nvPr>
            <p:ph type="title" hasCustomPrompt="1"/>
          </p:nvPr>
        </p:nvSpPr>
        <p:spPr>
          <a:xfrm>
            <a:off x="778934" y="2936559"/>
            <a:ext cx="3928533" cy="984885"/>
          </a:xfrm>
        </p:spPr>
        <p:txBody>
          <a:bodyPr wrap="square" rIns="0" anchor="ctr" anchorCtr="0">
            <a:spAutoFit/>
          </a:bodyPr>
          <a:lstStyle>
            <a:lvl1pPr>
              <a:lnSpc>
                <a:spcPct val="100000"/>
              </a:lnSpc>
              <a:defRPr sz="32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Photo layout with Title  </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86400" y="0"/>
            <a:ext cx="67056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9536752"/>
      </p:ext>
    </p:extLst>
  </p:cSld>
  <p:clrMapOvr>
    <a:masterClrMapping/>
  </p:clrMapOvr>
  <p:transition>
    <p:fade/>
  </p:transition>
  <p:extLst>
    <p:ext uri="{DCECCB84-F9BA-43D5-87BE-67443E8EF086}">
      <p15:sldGuideLst xmlns:p15="http://schemas.microsoft.com/office/powerpoint/2012/main">
        <p15:guide id="2" pos="2592">
          <p15:clr>
            <a:srgbClr val="FBAE40"/>
          </p15:clr>
        </p15:guide>
        <p15:guide id="6" orient="horz" pos="904">
          <p15:clr>
            <a:srgbClr val="5ACBF0"/>
          </p15:clr>
        </p15:guide>
        <p15:guide id="7" orient="horz" pos="1276">
          <p15:clr>
            <a:srgbClr val="5ACBF0"/>
          </p15:clr>
        </p15:guide>
        <p15:guide id="8" orient="horz" pos="2160">
          <p15:clr>
            <a:srgbClr val="5ACBF0"/>
          </p15:clr>
        </p15:guide>
        <p15:guide id="9" pos="2224">
          <p15:clr>
            <a:srgbClr val="C35E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3423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643901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02-06-2020</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F9E52122-BDF2-4311-8412-2072101E3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764" y="100123"/>
            <a:ext cx="1332000" cy="395068"/>
          </a:xfrm>
          <a:prstGeom prst="rect">
            <a:avLst/>
          </a:prstGeom>
        </p:spPr>
      </p:pic>
      <p:grpSp>
        <p:nvGrpSpPr>
          <p:cNvPr id="12" name="Group 11">
            <a:extLst>
              <a:ext uri="{FF2B5EF4-FFF2-40B4-BE49-F238E27FC236}">
                <a16:creationId xmlns:a16="http://schemas.microsoft.com/office/drawing/2014/main" id="{037DE0A8-08C3-4E88-80C9-1F600C7F1528}"/>
              </a:ext>
            </a:extLst>
          </p:cNvPr>
          <p:cNvGrpSpPr/>
          <p:nvPr userDrawn="1"/>
        </p:nvGrpSpPr>
        <p:grpSpPr>
          <a:xfrm>
            <a:off x="10214807" y="230188"/>
            <a:ext cx="1699200" cy="554860"/>
            <a:chOff x="9496349" y="1686809"/>
            <a:chExt cx="1699200" cy="554860"/>
          </a:xfrm>
        </p:grpSpPr>
        <p:sp>
          <p:nvSpPr>
            <p:cNvPr id="22" name="TextBox 21">
              <a:extLst>
                <a:ext uri="{FF2B5EF4-FFF2-40B4-BE49-F238E27FC236}">
                  <a16:creationId xmlns:a16="http://schemas.microsoft.com/office/drawing/2014/main" id="{DE035813-7752-461B-B08A-87BE77A06468}"/>
                </a:ext>
              </a:extLst>
            </p:cNvPr>
            <p:cNvSpPr txBox="1"/>
            <p:nvPr userDrawn="1"/>
          </p:nvSpPr>
          <p:spPr>
            <a:xfrm>
              <a:off x="9757798" y="2026225"/>
              <a:ext cx="10112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962FF"/>
                  </a:solidFill>
                  <a:effectLst/>
                  <a:uLnTx/>
                  <a:uFillTx/>
                  <a:latin typeface="Poppins" panose="00000500000000000000" pitchFamily="50" charset="0"/>
                  <a:ea typeface="Lato" panose="020F0502020204030203" pitchFamily="34" charset="0"/>
                  <a:cs typeface="Poppins" panose="00000500000000000000" pitchFamily="50" charset="0"/>
                </a:rPr>
                <a:t>JUNE 1 - 3, 2020</a:t>
              </a:r>
            </a:p>
          </p:txBody>
        </p:sp>
        <p:pic>
          <p:nvPicPr>
            <p:cNvPr id="11" name="Picture 10" descr="A close up of a sign&#10;&#10;Description automatically generated">
              <a:extLst>
                <a:ext uri="{FF2B5EF4-FFF2-40B4-BE49-F238E27FC236}">
                  <a16:creationId xmlns:a16="http://schemas.microsoft.com/office/drawing/2014/main" id="{E3D54B69-93EF-4186-AE6A-33C7CA3BD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6349" y="1686809"/>
              <a:ext cx="1699200" cy="339416"/>
            </a:xfrm>
            <a:prstGeom prst="rect">
              <a:avLst/>
            </a:prstGeom>
          </p:spPr>
        </p:pic>
      </p:grpSp>
      <p:pic>
        <p:nvPicPr>
          <p:cNvPr id="10" name="Picture 9" descr="A picture containing drawing, device, computer&#10;&#10;Description automatically generated">
            <a:extLst>
              <a:ext uri="{FF2B5EF4-FFF2-40B4-BE49-F238E27FC236}">
                <a16:creationId xmlns:a16="http://schemas.microsoft.com/office/drawing/2014/main" id="{F606E066-F6F7-4129-A0D4-B95E36F2C1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717467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46408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A picture containing drawing, device, computer&#10;&#10;Description automatically generated">
            <a:extLst>
              <a:ext uri="{FF2B5EF4-FFF2-40B4-BE49-F238E27FC236}">
                <a16:creationId xmlns:a16="http://schemas.microsoft.com/office/drawing/2014/main" id="{CF2B9AB1-744D-45C7-B1A7-B5C99E1AEE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4" y="0"/>
            <a:ext cx="12192000" cy="6858000"/>
          </a:xfrm>
          <a:prstGeom prst="rect">
            <a:avLst/>
          </a:prstGeom>
        </p:spPr>
      </p:pic>
    </p:spTree>
    <p:extLst>
      <p:ext uri="{BB962C8B-B14F-4D97-AF65-F5344CB8AC3E}">
        <p14:creationId xmlns:p14="http://schemas.microsoft.com/office/powerpoint/2010/main" val="25301195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02-06-2020</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486BAF71-D34C-4BA4-AF81-1692D7B467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764" y="100123"/>
            <a:ext cx="1332000" cy="395068"/>
          </a:xfrm>
          <a:prstGeom prst="rect">
            <a:avLst/>
          </a:prstGeom>
        </p:spPr>
      </p:pic>
      <p:grpSp>
        <p:nvGrpSpPr>
          <p:cNvPr id="13" name="Group 12">
            <a:extLst>
              <a:ext uri="{FF2B5EF4-FFF2-40B4-BE49-F238E27FC236}">
                <a16:creationId xmlns:a16="http://schemas.microsoft.com/office/drawing/2014/main" id="{FDF3EA30-4692-4B7B-A835-7D09668171D1}"/>
              </a:ext>
            </a:extLst>
          </p:cNvPr>
          <p:cNvGrpSpPr/>
          <p:nvPr userDrawn="1"/>
        </p:nvGrpSpPr>
        <p:grpSpPr>
          <a:xfrm>
            <a:off x="10214807" y="230188"/>
            <a:ext cx="1699200" cy="554860"/>
            <a:chOff x="9496349" y="1686809"/>
            <a:chExt cx="1699200" cy="554860"/>
          </a:xfrm>
        </p:grpSpPr>
        <p:sp>
          <p:nvSpPr>
            <p:cNvPr id="14" name="TextBox 13">
              <a:extLst>
                <a:ext uri="{FF2B5EF4-FFF2-40B4-BE49-F238E27FC236}">
                  <a16:creationId xmlns:a16="http://schemas.microsoft.com/office/drawing/2014/main" id="{11B73A2E-196B-4BF2-B2BA-96B0E23C10ED}"/>
                </a:ext>
              </a:extLst>
            </p:cNvPr>
            <p:cNvSpPr txBox="1"/>
            <p:nvPr userDrawn="1"/>
          </p:nvSpPr>
          <p:spPr>
            <a:xfrm>
              <a:off x="9757798" y="2026225"/>
              <a:ext cx="101125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962FF"/>
                  </a:solidFill>
                  <a:effectLst/>
                  <a:uLnTx/>
                  <a:uFillTx/>
                  <a:latin typeface="Poppins" panose="00000500000000000000" pitchFamily="50" charset="0"/>
                  <a:ea typeface="Lato" panose="020F0502020204030203" pitchFamily="34" charset="0"/>
                  <a:cs typeface="Poppins" panose="00000500000000000000" pitchFamily="50" charset="0"/>
                </a:rPr>
                <a:t>JUNE 1 - 3, 2020</a:t>
              </a:r>
            </a:p>
          </p:txBody>
        </p:sp>
        <p:pic>
          <p:nvPicPr>
            <p:cNvPr id="15" name="Picture 14" descr="A close up of a sign&#10;&#10;Description automatically generated">
              <a:extLst>
                <a:ext uri="{FF2B5EF4-FFF2-40B4-BE49-F238E27FC236}">
                  <a16:creationId xmlns:a16="http://schemas.microsoft.com/office/drawing/2014/main" id="{10330CC7-AB13-4131-AE49-16A4527DAA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6349" y="1686809"/>
              <a:ext cx="1699200" cy="339416"/>
            </a:xfrm>
            <a:prstGeom prst="rect">
              <a:avLst/>
            </a:prstGeom>
          </p:spPr>
        </p:pic>
      </p:grpSp>
    </p:spTree>
    <p:extLst>
      <p:ext uri="{BB962C8B-B14F-4D97-AF65-F5344CB8AC3E}">
        <p14:creationId xmlns:p14="http://schemas.microsoft.com/office/powerpoint/2010/main" val="39941534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9" baseline="0">
                <a:gradFill>
                  <a:gsLst>
                    <a:gs pos="3333">
                      <a:schemeClr val="tx2"/>
                    </a:gs>
                    <a:gs pos="39000">
                      <a:schemeClr val="tx2"/>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19"/>
            <a:ext cx="986066" cy="191269"/>
          </a:xfrm>
          <a:prstGeom prst="rect">
            <a:avLst/>
          </a:prstGeom>
        </p:spPr>
      </p:pic>
      <p:sp>
        <p:nvSpPr>
          <p:cNvPr id="7" name="Rectangle 6"/>
          <p:cNvSpPr/>
          <p:nvPr userDrawn="1"/>
        </p:nvSpPr>
        <p:spPr bwMode="auto">
          <a:xfrm>
            <a:off x="448215" y="470068"/>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r>
              <a:rPr kumimoji="0" lang="en-US" sz="1766" b="0" i="0" u="none" strike="noStrike" kern="1200" cap="none" spc="0" normalizeH="0" baseline="0" noProof="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114276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304" tIns="91440" rIns="146304" bIns="91440" anchor="t" anchorCtr="0"/>
          <a:lstStyle>
            <a:lvl1pPr>
              <a:defRPr sz="5882" spc="-99" baseline="0">
                <a:gradFill>
                  <a:gsLst>
                    <a:gs pos="5833">
                      <a:schemeClr val="bg1"/>
                    </a:gs>
                    <a:gs pos="18000">
                      <a:schemeClr val="bg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auto">
          <a:xfrm>
            <a:off x="269303"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19"/>
            <a:ext cx="986066" cy="191269"/>
          </a:xfrm>
          <a:prstGeom prst="rect">
            <a:avLst/>
          </a:prstGeom>
        </p:spPr>
      </p:pic>
      <p:sp>
        <p:nvSpPr>
          <p:cNvPr id="7" name="Rectangle 6"/>
          <p:cNvSpPr/>
          <p:nvPr userDrawn="1"/>
        </p:nvSpPr>
        <p:spPr bwMode="auto">
          <a:xfrm>
            <a:off x="448215" y="470068"/>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r>
              <a:rPr kumimoji="0" lang="en-US" sz="1766" b="0" i="0" u="none" strike="noStrike" kern="1200" cap="none" spc="0" normalizeH="0" baseline="0" noProof="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62040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9"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19"/>
            <a:ext cx="986066" cy="191269"/>
          </a:xfrm>
          <a:prstGeom prst="rect">
            <a:avLst/>
          </a:prstGeom>
        </p:spPr>
      </p:pic>
      <p:sp>
        <p:nvSpPr>
          <p:cNvPr id="7" name="Rectangle 6"/>
          <p:cNvSpPr/>
          <p:nvPr userDrawn="1"/>
        </p:nvSpPr>
        <p:spPr bwMode="auto">
          <a:xfrm>
            <a:off x="448215" y="470068"/>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r>
              <a:rPr kumimoji="0" lang="en-US" sz="1766" b="0" i="0" u="none" strike="noStrike" kern="1200" cap="none" spc="0" normalizeH="0" baseline="0" noProof="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739939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4"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43"/>
            <a:ext cx="7172954" cy="1794808"/>
          </a:xfrm>
          <a:noFill/>
        </p:spPr>
        <p:txBody>
          <a:bodyPr lIns="146304" tIns="91440" rIns="146304" bIns="91440" anchor="t" anchorCtr="0"/>
          <a:lstStyle>
            <a:lvl1pPr>
              <a:defRPr sz="5882" spc="-99"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269304" y="3877257"/>
            <a:ext cx="7172954"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6" cy="191269"/>
          </a:xfrm>
          <a:prstGeom prst="rect">
            <a:avLst/>
          </a:prstGeom>
        </p:spPr>
      </p:pic>
      <p:sp>
        <p:nvSpPr>
          <p:cNvPr id="14" name="Rectangle 13"/>
          <p:cNvSpPr/>
          <p:nvPr userDrawn="1"/>
        </p:nvSpPr>
        <p:spPr bwMode="auto">
          <a:xfrm>
            <a:off x="448215" y="470068"/>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r>
              <a:rPr kumimoji="0" lang="en-US" sz="1766" b="0" i="0" u="none" strike="noStrike" kern="1200" cap="none" spc="0" normalizeH="0" baseline="0" noProof="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959983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hoto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E60FA2-49B3-4240-B08E-A7F01EFC25CA}"/>
              </a:ext>
            </a:extLst>
          </p:cNvPr>
          <p:cNvSpPr>
            <a:spLocks noGrp="1"/>
          </p:cNvSpPr>
          <p:nvPr>
            <p:ph type="title" hasCustomPrompt="1"/>
          </p:nvPr>
        </p:nvSpPr>
        <p:spPr>
          <a:xfrm>
            <a:off x="778934" y="2998113"/>
            <a:ext cx="3928533" cy="738664"/>
          </a:xfrm>
        </p:spPr>
        <p:txBody>
          <a:bodyPr wrap="square" anchor="t">
            <a:spAutoFit/>
          </a:bodyPr>
          <a:lstStyle>
            <a:lvl1pPr>
              <a:lnSpc>
                <a:spcPct val="100000"/>
              </a:lnSpc>
              <a:defRPr sz="2400" b="0" spc="0" baseline="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stStyle>
          <a:p>
            <a:r>
              <a:rPr lang="en-US"/>
              <a:t>Photo layout with smaller text</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86400" y="0"/>
            <a:ext cx="67056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311774"/>
      </p:ext>
    </p:extLst>
  </p:cSld>
  <p:clrMapOvr>
    <a:masterClrMapping/>
  </p:clrMapOvr>
  <p:transition>
    <p:fade/>
  </p:transition>
  <p:extLst>
    <p:ext uri="{DCECCB84-F9BA-43D5-87BE-67443E8EF086}">
      <p15:sldGuideLst xmlns:p15="http://schemas.microsoft.com/office/powerpoint/2012/main">
        <p15:guide id="2" pos="2592">
          <p15:clr>
            <a:srgbClr val="FBAE40"/>
          </p15:clr>
        </p15:guide>
        <p15:guide id="6" orient="horz" pos="904">
          <p15:clr>
            <a:srgbClr val="5ACBF0"/>
          </p15:clr>
        </p15:guide>
        <p15:guide id="7" orient="horz" pos="1276">
          <p15:clr>
            <a:srgbClr val="5ACBF0"/>
          </p15:clr>
        </p15:guide>
        <p15:guide id="8" orient="horz" pos="1885">
          <p15:clr>
            <a:srgbClr val="5ACBF0"/>
          </p15:clr>
        </p15:guide>
        <p15:guide id="9" pos="222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1494"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4"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1" y="1187645"/>
            <a:ext cx="7171399" cy="1793108"/>
          </a:xfrm>
          <a:noFill/>
        </p:spPr>
        <p:txBody>
          <a:bodyPr lIns="146304" tIns="91440" rIns="146304" bIns="91440" anchor="t" anchorCtr="0"/>
          <a:lstStyle>
            <a:lvl1pPr>
              <a:defRPr sz="5882" spc="-99"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p:ph type="body" sz="quarter" idx="12" hasCustomPrompt="1"/>
          </p:nvPr>
        </p:nvSpPr>
        <p:spPr bwMode="ltGray">
          <a:xfrm>
            <a:off x="269304" y="2971410"/>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50" y="6164664"/>
            <a:ext cx="986066" cy="191269"/>
          </a:xfrm>
          <a:prstGeom prst="rect">
            <a:avLst/>
          </a:prstGeom>
        </p:spPr>
      </p:pic>
      <p:sp>
        <p:nvSpPr>
          <p:cNvPr id="18" name="Rectangle 17"/>
          <p:cNvSpPr/>
          <p:nvPr userDrawn="1"/>
        </p:nvSpPr>
        <p:spPr bwMode="auto">
          <a:xfrm>
            <a:off x="451549" y="487593"/>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r>
              <a:rPr kumimoji="0" lang="en-US" sz="1766" b="0" i="0" u="none" strike="noStrike" kern="1200" cap="none" spc="0" normalizeH="0" baseline="0" noProof="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13357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8" y="6196665"/>
            <a:ext cx="986066" cy="191269"/>
          </a:xfrm>
          <a:prstGeom prst="rect">
            <a:avLst/>
          </a:prstGeom>
        </p:spPr>
      </p:pic>
      <p:sp>
        <p:nvSpPr>
          <p:cNvPr id="12" name="Rectangle 11"/>
          <p:cNvSpPr/>
          <p:nvPr userDrawn="1"/>
        </p:nvSpPr>
        <p:spPr bwMode="gray">
          <a:xfrm>
            <a:off x="269304"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1" y="1187620"/>
            <a:ext cx="7171399" cy="1793108"/>
          </a:xfrm>
          <a:noFill/>
        </p:spPr>
        <p:txBody>
          <a:bodyPr lIns="146304" tIns="91440" rIns="146304" bIns="91440" anchor="t" anchorCtr="0"/>
          <a:lstStyle>
            <a:lvl1pPr>
              <a:defRPr sz="5882" spc="-99" baseline="0">
                <a:gradFill>
                  <a:gsLst>
                    <a:gs pos="0">
                      <a:srgbClr val="FFFFFF"/>
                    </a:gs>
                    <a:gs pos="100000">
                      <a:srgbClr val="FFFFFF"/>
                    </a:gs>
                  </a:gsLst>
                  <a:lin ang="5400000" scaled="0"/>
                </a:gradFill>
              </a:defRPr>
            </a:lvl1pPr>
          </a:lstStyle>
          <a:p>
            <a:r>
              <a:rPr lang="en-US"/>
              <a:t>Monitor and Manage using BizTalk360</a:t>
            </a:r>
          </a:p>
        </p:txBody>
      </p:sp>
      <p:sp>
        <p:nvSpPr>
          <p:cNvPr id="15" name="Text Placeholder 4"/>
          <p:cNvSpPr>
            <a:spLocks noGrp="1"/>
          </p:cNvSpPr>
          <p:nvPr>
            <p:ph type="body" sz="quarter" idx="12" hasCustomPrompt="1"/>
          </p:nvPr>
        </p:nvSpPr>
        <p:spPr bwMode="ltGray">
          <a:xfrm>
            <a:off x="269304"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err="1"/>
              <a:t>Saravana</a:t>
            </a:r>
            <a:r>
              <a:rPr lang="en-US"/>
              <a:t> Kumar</a:t>
            </a:r>
          </a:p>
          <a:p>
            <a:pPr lvl="0"/>
            <a:r>
              <a:rPr lang="en-US"/>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48601" y="4789686"/>
            <a:ext cx="2510088" cy="8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90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5"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50" y="6164664"/>
            <a:ext cx="986066" cy="191269"/>
          </a:xfrm>
          <a:prstGeom prst="rect">
            <a:avLst/>
          </a:prstGeom>
        </p:spPr>
      </p:pic>
      <p:sp>
        <p:nvSpPr>
          <p:cNvPr id="13" name="Rectangle 12"/>
          <p:cNvSpPr/>
          <p:nvPr userDrawn="1"/>
        </p:nvSpPr>
        <p:spPr bwMode="gray">
          <a:xfrm>
            <a:off x="269304"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4" y="2082443"/>
            <a:ext cx="7171399" cy="1794808"/>
          </a:xfrm>
          <a:noFill/>
        </p:spPr>
        <p:txBody>
          <a:bodyPr lIns="146304" tIns="91440" rIns="146304" bIns="91440" anchor="t" anchorCtr="0"/>
          <a:lstStyle>
            <a:lvl1pPr>
              <a:defRPr sz="5294" spc="-99" baseline="0">
                <a:gradFill>
                  <a:gsLst>
                    <a:gs pos="5833">
                      <a:srgbClr val="FFFFFF"/>
                    </a:gs>
                    <a:gs pos="18000">
                      <a:srgbClr val="FFFFFF"/>
                    </a:gs>
                  </a:gsLst>
                  <a:lin ang="5400000" scaled="0"/>
                </a:gradFill>
              </a:defRPr>
            </a:lvl1pPr>
          </a:lstStyle>
          <a:p>
            <a:r>
              <a:rPr lang="en-US"/>
              <a:t>Presentation title</a:t>
            </a:r>
          </a:p>
        </p:txBody>
      </p:sp>
      <p:sp>
        <p:nvSpPr>
          <p:cNvPr id="15" name="Text Placeholder 2"/>
          <p:cNvSpPr>
            <a:spLocks noGrp="1"/>
          </p:cNvSpPr>
          <p:nvPr>
            <p:ph type="body" sz="quarter" idx="14"/>
          </p:nvPr>
        </p:nvSpPr>
        <p:spPr bwMode="ltGray">
          <a:xfrm>
            <a:off x="269304" y="3877257"/>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48215" y="470068"/>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r>
              <a:rPr kumimoji="0" lang="en-US" sz="1766" b="0" i="0" u="none" strike="noStrike" kern="1200" cap="none" spc="0" normalizeH="0" baseline="0" noProof="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6456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0"/>
            <a:ext cx="12192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8" y="6164664"/>
            <a:ext cx="986066" cy="191269"/>
          </a:xfrm>
          <a:prstGeom prst="rect">
            <a:avLst/>
          </a:prstGeom>
        </p:spPr>
      </p:pic>
      <p:sp>
        <p:nvSpPr>
          <p:cNvPr id="10" name="Rectangle 9"/>
          <p:cNvSpPr/>
          <p:nvPr userDrawn="1"/>
        </p:nvSpPr>
        <p:spPr bwMode="gray">
          <a:xfrm>
            <a:off x="269304"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0"/>
            <a:ext cx="7171399" cy="1793108"/>
          </a:xfrm>
          <a:noFill/>
        </p:spPr>
        <p:txBody>
          <a:bodyPr lIns="146304" tIns="91440" rIns="146304" bIns="91440" anchor="t" anchorCtr="0"/>
          <a:lstStyle>
            <a:lvl1pPr>
              <a:defRPr sz="5882" spc="-99" baseline="0">
                <a:gradFill>
                  <a:gsLst>
                    <a:gs pos="0">
                      <a:srgbClr val="FFFFFF"/>
                    </a:gs>
                    <a:gs pos="100000">
                      <a:srgbClr val="FFFFFF"/>
                    </a:gs>
                  </a:gsLst>
                  <a:lin ang="5400000" scaled="0"/>
                </a:gradFill>
              </a:defRPr>
            </a:lvl1pPr>
          </a:lstStyle>
          <a:p>
            <a:r>
              <a:rPr lang="en-US"/>
              <a:t>Presentation title</a:t>
            </a:r>
          </a:p>
        </p:txBody>
      </p:sp>
      <p:sp>
        <p:nvSpPr>
          <p:cNvPr id="12" name="Text Placeholder 4"/>
          <p:cNvSpPr>
            <a:spLocks noGrp="1"/>
          </p:cNvSpPr>
          <p:nvPr>
            <p:ph type="body" sz="quarter" idx="12" hasCustomPrompt="1"/>
          </p:nvPr>
        </p:nvSpPr>
        <p:spPr bwMode="ltGray">
          <a:xfrm>
            <a:off x="269304"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a:t>Speaker Name</a:t>
            </a:r>
          </a:p>
        </p:txBody>
      </p:sp>
      <p:sp>
        <p:nvSpPr>
          <p:cNvPr id="16" name="Rectangle 15"/>
          <p:cNvSpPr/>
          <p:nvPr userDrawn="1"/>
        </p:nvSpPr>
        <p:spPr bwMode="auto">
          <a:xfrm>
            <a:off x="448586" y="470068"/>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r>
              <a:rPr kumimoji="0" lang="en-US" sz="1766" b="0" i="0" u="none" strike="noStrike" kern="1200" cap="none" spc="0" normalizeH="0" baseline="0" noProof="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282259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7"/>
            <a:ext cx="9859116" cy="2697988"/>
          </a:xfrm>
          <a:noFill/>
        </p:spPr>
        <p:txBody>
          <a:bodyPr tIns="91440" bIns="91440" anchor="t" anchorCtr="0"/>
          <a:lstStyle>
            <a:lvl1pPr>
              <a:defRPr sz="7057" spc="-99"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2513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40" bIns="91440" anchor="t" anchorCtr="0"/>
          <a:lstStyle>
            <a:lvl1pPr>
              <a:defRPr sz="7057" spc="-99"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6938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40" bIns="91440" anchor="t" anchorCtr="0"/>
          <a:lstStyle>
            <a:lvl1pPr>
              <a:defRPr sz="7057" spc="-99"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399062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40" bIns="91440" anchor="t" anchorCtr="0"/>
          <a:lstStyle>
            <a:lvl1pPr>
              <a:defRPr sz="7057" spc="-99"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61834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1098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942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3224"/>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A meaningful demo title</a:t>
            </a:r>
          </a:p>
        </p:txBody>
      </p:sp>
      <p:sp>
        <p:nvSpPr>
          <p:cNvPr id="5" name="Text Placeholder 4"/>
          <p:cNvSpPr>
            <a:spLocks noGrp="1"/>
          </p:cNvSpPr>
          <p:nvPr>
            <p:ph type="body" sz="quarter" idx="12" hasCustomPrompt="1"/>
          </p:nvPr>
        </p:nvSpPr>
        <p:spPr>
          <a:xfrm>
            <a:off x="778933" y="3977322"/>
            <a:ext cx="8950283"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Demo</a:t>
            </a:r>
          </a:p>
        </p:txBody>
      </p:sp>
      <p:pic>
        <p:nvPicPr>
          <p:cNvPr id="7" name="Picture 6">
            <a:extLst>
              <a:ext uri="{FF2B5EF4-FFF2-40B4-BE49-F238E27FC236}">
                <a16:creationId xmlns:a16="http://schemas.microsoft.com/office/drawing/2014/main" id="{341EE61B-E72C-4140-9B55-F89213301F2C}"/>
              </a:ext>
            </a:extLst>
          </p:cNvPr>
          <p:cNvPicPr>
            <a:picLocks noChangeAspect="1"/>
          </p:cNvPicPr>
          <p:nvPr/>
        </p:nvPicPr>
        <p:blipFill>
          <a:blip r:embed="rId2"/>
          <a:stretch>
            <a:fillRect/>
          </a:stretch>
        </p:blipFill>
        <p:spPr>
          <a:xfrm>
            <a:off x="8885197" y="4285098"/>
            <a:ext cx="2527871" cy="1983940"/>
          </a:xfrm>
          <a:prstGeom prst="rect">
            <a:avLst/>
          </a:prstGeom>
        </p:spPr>
      </p:pic>
    </p:spTree>
    <p:extLst>
      <p:ext uri="{BB962C8B-B14F-4D97-AF65-F5344CB8AC3E}">
        <p14:creationId xmlns:p14="http://schemas.microsoft.com/office/powerpoint/2010/main" val="565437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601">
          <p15:clr>
            <a:srgbClr val="5ACBF0"/>
          </p15:clr>
        </p15:guide>
        <p15:guide id="3" orient="horz" pos="1910">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31799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9" indent="0">
              <a:buNone/>
              <a:defRPr/>
            </a:lvl3pPr>
            <a:lvl4pPr marL="448119" indent="0">
              <a:buNone/>
              <a:defRPr/>
            </a:lvl4pPr>
            <a:lvl5pPr marL="67217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11860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9" indent="0">
              <a:buNone/>
              <a:defRPr/>
            </a:lvl3pPr>
            <a:lvl4pPr marL="448119" indent="0">
              <a:buNone/>
              <a:defRPr/>
            </a:lvl4pPr>
            <a:lvl5pPr marL="67217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77100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0994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384470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63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6"/>
            <a:ext cx="5378548" cy="248563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3353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63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6"/>
            <a:ext cx="5378548" cy="248563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22480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551980"/>
          </a:xfrm>
        </p:spPr>
        <p:txBody>
          <a:bodyPr wrap="square">
            <a:spAutoFit/>
          </a:bodyPr>
          <a:lstStyle>
            <a:lvl1pPr marL="281630" indent="-281630">
              <a:spcBef>
                <a:spcPts val="1200"/>
              </a:spcBef>
              <a:buClr>
                <a:schemeClr val="tx1"/>
              </a:buClr>
              <a:buFont typeface="Arial" pitchFamily="34" charset="0"/>
              <a:buChar char="•"/>
              <a:defRPr sz="3529"/>
            </a:lvl1pPr>
            <a:lvl2pPr marL="520616" indent="-228563">
              <a:defRPr sz="2353"/>
            </a:lvl2pPr>
            <a:lvl3pPr marL="685688" indent="-165074">
              <a:tabLst/>
              <a:defRPr sz="1961"/>
            </a:lvl3pPr>
            <a:lvl4pPr marL="863458" indent="-177772">
              <a:defRPr/>
            </a:lvl4pPr>
            <a:lvl5pPr marL="1028532" indent="-16507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7"/>
            <a:ext cx="5378548" cy="2551980"/>
          </a:xfrm>
        </p:spPr>
        <p:txBody>
          <a:bodyPr wrap="square">
            <a:spAutoFit/>
          </a:bodyPr>
          <a:lstStyle>
            <a:lvl1pPr marL="281630" indent="-281630">
              <a:spcBef>
                <a:spcPts val="1200"/>
              </a:spcBef>
              <a:buClr>
                <a:schemeClr val="tx1"/>
              </a:buClr>
              <a:buFont typeface="Arial" pitchFamily="34" charset="0"/>
              <a:buChar char="•"/>
              <a:defRPr sz="3529"/>
            </a:lvl1pPr>
            <a:lvl2pPr marL="520616" indent="-228563">
              <a:defRPr sz="2353"/>
            </a:lvl2pPr>
            <a:lvl3pPr marL="685688" indent="-165074">
              <a:tabLst/>
              <a:defRPr sz="1961"/>
            </a:lvl3pPr>
            <a:lvl4pPr marL="863458" indent="-177772">
              <a:defRPr/>
            </a:lvl4pPr>
            <a:lvl5pPr marL="1028532" indent="-16507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93969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551980"/>
          </a:xfrm>
        </p:spPr>
        <p:txBody>
          <a:bodyPr wrap="square">
            <a:spAutoFit/>
          </a:bodyPr>
          <a:lstStyle>
            <a:lvl1pPr marL="281630" indent="-281630">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616" indent="-228563">
              <a:defRPr sz="2353"/>
            </a:lvl2pPr>
            <a:lvl3pPr marL="685688" indent="-165074">
              <a:tabLst/>
              <a:defRPr sz="1961"/>
            </a:lvl3pPr>
            <a:lvl4pPr marL="863458" indent="-177772">
              <a:defRPr/>
            </a:lvl4pPr>
            <a:lvl5pPr marL="1028532" indent="-16507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7"/>
            <a:ext cx="5378548" cy="2551980"/>
          </a:xfrm>
        </p:spPr>
        <p:txBody>
          <a:bodyPr wrap="square">
            <a:spAutoFit/>
          </a:bodyPr>
          <a:lstStyle>
            <a:lvl1pPr marL="281630" indent="-281630">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616" indent="-228563">
              <a:defRPr sz="2353"/>
            </a:lvl2pPr>
            <a:lvl3pPr marL="685688" indent="-165074">
              <a:tabLst/>
              <a:defRPr sz="1961"/>
            </a:lvl3pPr>
            <a:lvl4pPr marL="863458" indent="-177772">
              <a:defRPr/>
            </a:lvl4pPr>
            <a:lvl5pPr marL="1028532" indent="-16507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53337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8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5809"/>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54052A7-75DA-4B2B-8A31-E6B076CC55BE}"/>
              </a:ext>
            </a:extLst>
          </p:cNvPr>
          <p:cNvPicPr>
            <a:picLocks noChangeAspect="1"/>
          </p:cNvPicPr>
          <p:nvPr/>
        </p:nvPicPr>
        <p:blipFill>
          <a:blip r:embed="rId2"/>
          <a:stretch>
            <a:fillRect/>
          </a:stretch>
        </p:blipFill>
        <p:spPr>
          <a:xfrm>
            <a:off x="8885197" y="4285098"/>
            <a:ext cx="2527871" cy="1983940"/>
          </a:xfrm>
          <a:prstGeom prst="rect">
            <a:avLst/>
          </a:prstGeom>
        </p:spPr>
      </p:pic>
    </p:spTree>
    <p:extLst>
      <p:ext uri="{BB962C8B-B14F-4D97-AF65-F5344CB8AC3E}">
        <p14:creationId xmlns:p14="http://schemas.microsoft.com/office/powerpoint/2010/main" val="3532680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595">
          <p15:clr>
            <a:srgbClr val="5ACBF0"/>
          </p15:clr>
        </p15:guide>
        <p15:guide id="3" orient="horz" pos="1911">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55927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67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9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226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49" fontAlgn="base">
              <a:spcBef>
                <a:spcPct val="0"/>
              </a:spcBef>
              <a:spcAft>
                <a:spcPct val="0"/>
              </a:spcAft>
            </a:pPr>
            <a:endParaRPr lang="en-US" sz="176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3" cy="202226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70"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94"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2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120972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43" indent="-28474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7" indent="-27540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89" indent="-28474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49" indent="-22405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09" indent="-22405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68388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3"/>
            <a:ext cx="11655840" cy="899665"/>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a:t>Click to edit Master title style</a:t>
            </a:r>
          </a:p>
        </p:txBody>
      </p:sp>
    </p:spTree>
    <p:extLst>
      <p:ext uri="{BB962C8B-B14F-4D97-AF65-F5344CB8AC3E}">
        <p14:creationId xmlns:p14="http://schemas.microsoft.com/office/powerpoint/2010/main" val="4476550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0105-5005-483F-954B-3C6569C100ED}"/>
              </a:ext>
            </a:extLst>
          </p:cNvPr>
          <p:cNvSpPr/>
          <p:nvPr userDrawn="1"/>
        </p:nvSpPr>
        <p:spPr>
          <a:xfrm>
            <a:off x="8687880" y="1"/>
            <a:ext cx="3502152" cy="68563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57200" y="457201"/>
            <a:ext cx="7773480" cy="914400"/>
          </a:xfrm>
        </p:spPr>
        <p:txBody>
          <a:bodyPr/>
          <a:lstStyle/>
          <a:p>
            <a:r>
              <a:rPr lang="en-US"/>
              <a:t>Click to edit Master title style</a:t>
            </a:r>
          </a:p>
        </p:txBody>
      </p:sp>
      <p:sp>
        <p:nvSpPr>
          <p:cNvPr id="3" name="Content Placeholder 2"/>
          <p:cNvSpPr>
            <a:spLocks noGrp="1"/>
          </p:cNvSpPr>
          <p:nvPr>
            <p:ph idx="1"/>
          </p:nvPr>
        </p:nvSpPr>
        <p:spPr>
          <a:xfrm>
            <a:off x="1371600" y="1855894"/>
            <a:ext cx="6859080" cy="20521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24A3A5-AEC3-4D3C-B23F-33D3C8F09335}"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8185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3322F4-6906-834F-ADFB-D300DE139D99}"/>
              </a:ext>
            </a:extLst>
          </p:cNvPr>
          <p:cNvSpPr/>
          <p:nvPr userDrawn="1"/>
        </p:nvSpPr>
        <p:spPr>
          <a:xfrm>
            <a:off x="0" y="6192458"/>
            <a:ext cx="12192000" cy="666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a:endParaRPr lang="en-US" sz="1800"/>
          </a:p>
        </p:txBody>
      </p:sp>
      <p:sp>
        <p:nvSpPr>
          <p:cNvPr id="14" name="Rectangle 13">
            <a:extLst>
              <a:ext uri="{FF2B5EF4-FFF2-40B4-BE49-F238E27FC236}">
                <a16:creationId xmlns:a16="http://schemas.microsoft.com/office/drawing/2014/main" id="{DFAD281D-F1C8-4A42-B8C3-88D1344E6E8A}"/>
              </a:ext>
            </a:extLst>
          </p:cNvPr>
          <p:cNvSpPr/>
          <p:nvPr userDrawn="1"/>
        </p:nvSpPr>
        <p:spPr>
          <a:xfrm flipV="1">
            <a:off x="0" y="978525"/>
            <a:ext cx="12192000" cy="5213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a:extLst>
              <a:ext uri="{FF2B5EF4-FFF2-40B4-BE49-F238E27FC236}">
                <a16:creationId xmlns:a16="http://schemas.microsoft.com/office/drawing/2014/main" id="{2FB96282-7A4B-0249-B683-08519B3C2E8B}"/>
              </a:ext>
            </a:extLst>
          </p:cNvPr>
          <p:cNvSpPr/>
          <p:nvPr userDrawn="1"/>
        </p:nvSpPr>
        <p:spPr>
          <a:xfrm>
            <a:off x="0" y="2"/>
            <a:ext cx="12192000" cy="9785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a:endParaRPr lang="en-US" sz="1800"/>
          </a:p>
        </p:txBody>
      </p:sp>
      <p:graphicFrame>
        <p:nvGraphicFramePr>
          <p:cNvPr id="3" name="Object 2" hidden="1"/>
          <p:cNvGraphicFramePr>
            <a:graphicFrameLocks noChangeAspect="1"/>
          </p:cNvGraphicFramePr>
          <p:nvPr>
            <p:custDataLst>
              <p:tags r:id="rId2"/>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3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9" name="Text Placeholder 8"/>
          <p:cNvSpPr>
            <a:spLocks noGrp="1"/>
          </p:cNvSpPr>
          <p:nvPr>
            <p:ph type="body" sz="quarter" idx="13" hasCustomPrompt="1"/>
          </p:nvPr>
        </p:nvSpPr>
        <p:spPr>
          <a:xfrm>
            <a:off x="905936" y="2093748"/>
            <a:ext cx="10380133" cy="435825"/>
          </a:xfrm>
        </p:spPr>
        <p:txBody>
          <a:bodyPr/>
          <a:lstStyle>
            <a:lvl1pPr marL="0" indent="0">
              <a:spcBef>
                <a:spcPts val="588"/>
              </a:spcBef>
              <a:buNone/>
              <a:defRPr sz="1961" b="0">
                <a:solidFill>
                  <a:schemeClr val="tx1"/>
                </a:solidFill>
                <a:latin typeface="Segoe UI Semibold" panose="020B0702040204020203" pitchFamily="34" charset="0"/>
              </a:defRPr>
            </a:lvl1pPr>
            <a:lvl2pPr marL="569030" marR="0" indent="-457025" algn="l" defTabSz="543987" rtl="0" eaLnBrk="1" fontAlgn="auto" latinLnBrk="0" hangingPunct="1">
              <a:lnSpc>
                <a:spcPct val="100000"/>
              </a:lnSpc>
              <a:spcBef>
                <a:spcPts val="294"/>
              </a:spcBef>
              <a:spcAft>
                <a:spcPts val="294"/>
              </a:spcAft>
              <a:buClrTx/>
              <a:buSzTx/>
              <a:buFont typeface="+mj-lt"/>
              <a:buAutoNum type="arabicPeriod"/>
              <a:tabLst/>
              <a:defRPr sz="1600" b="0" i="0">
                <a:solidFill>
                  <a:schemeClr val="bg2">
                    <a:lumMod val="25000"/>
                  </a:schemeClr>
                </a:solidFill>
                <a:latin typeface="Segoe UI" panose="020B0502040204020203" pitchFamily="34" charset="0"/>
                <a:cs typeface="Segoe UI" panose="020B0502040204020203" pitchFamily="34" charset="0"/>
              </a:defRPr>
            </a:lvl2pPr>
            <a:lvl3pPr marL="1087975" indent="0">
              <a:buNone/>
              <a:defRPr>
                <a:solidFill>
                  <a:schemeClr val="accent4"/>
                </a:solidFill>
              </a:defRPr>
            </a:lvl3pPr>
            <a:lvl4pPr marL="1631962" indent="0">
              <a:buNone/>
              <a:defRPr>
                <a:solidFill>
                  <a:schemeClr val="accent4"/>
                </a:solidFill>
              </a:defRPr>
            </a:lvl4pPr>
            <a:lvl5pPr marL="2175949" indent="0">
              <a:buNone/>
              <a:defRPr b="0" cap="none" spc="0">
                <a:ln w="0"/>
                <a:solidFill>
                  <a:schemeClr val="tx1"/>
                </a:solidFill>
                <a:effectLst>
                  <a:outerShdw blurRad="38100" dist="19050" dir="2700000" algn="tl" rotWithShape="0">
                    <a:schemeClr val="dk1">
                      <a:alpha val="40000"/>
                    </a:schemeClr>
                  </a:outerShdw>
                </a:effectLst>
              </a:defRPr>
            </a:lvl5pPr>
          </a:lstStyle>
          <a:p>
            <a:pPr marL="569030" marR="0" lvl="1" indent="-457025" algn="l" defTabSz="543987" rtl="0" eaLnBrk="1" fontAlgn="auto" latinLnBrk="0" hangingPunct="1">
              <a:lnSpc>
                <a:spcPct val="100000"/>
              </a:lnSpc>
              <a:spcBef>
                <a:spcPts val="294"/>
              </a:spcBef>
              <a:spcAft>
                <a:spcPts val="294"/>
              </a:spcAft>
              <a:buClrTx/>
              <a:buSzTx/>
              <a:buFont typeface="+mj-lt"/>
              <a:buAutoNum type="arabicPeriod"/>
              <a:tabLst/>
              <a:defRPr/>
            </a:pPr>
            <a:r>
              <a:rPr lang="en-US"/>
              <a:t>Text</a:t>
            </a:r>
          </a:p>
        </p:txBody>
      </p:sp>
      <p:sp>
        <p:nvSpPr>
          <p:cNvPr id="6" name="Slide Number Placeholder 5"/>
          <p:cNvSpPr>
            <a:spLocks noGrp="1"/>
          </p:cNvSpPr>
          <p:nvPr>
            <p:ph type="sldNum" sz="quarter" idx="12"/>
          </p:nvPr>
        </p:nvSpPr>
        <p:spPr/>
        <p:txBody>
          <a:bodyPr anchor="ctr"/>
          <a:lstStyle>
            <a:lvl1pPr>
              <a:defRPr sz="800" b="0" i="0">
                <a:solidFill>
                  <a:schemeClr val="accent5"/>
                </a:solidFill>
                <a:latin typeface="Segoe UI Light" panose="020B0502040204020203" pitchFamily="34" charset="0"/>
              </a:defRPr>
            </a:lvl1pPr>
          </a:lstStyle>
          <a:p>
            <a:fld id="{521AF0F0-C340-4F46-922A-5F0F8ED91C4F}" type="slidenum">
              <a:rPr lang="en-US" smtClean="0"/>
              <a:pPr/>
              <a:t>‹#›</a:t>
            </a:fld>
            <a:endParaRPr lang="en-US"/>
          </a:p>
        </p:txBody>
      </p:sp>
      <p:pic>
        <p:nvPicPr>
          <p:cNvPr id="10" name="Picture 9"/>
          <p:cNvPicPr>
            <a:picLocks noChangeAspect="1"/>
          </p:cNvPicPr>
          <p:nvPr userDrawn="1"/>
        </p:nvPicPr>
        <p:blipFill>
          <a:blip r:embed="rId6"/>
          <a:stretch>
            <a:fillRect/>
          </a:stretch>
        </p:blipFill>
        <p:spPr>
          <a:xfrm>
            <a:off x="10955869" y="142832"/>
            <a:ext cx="740833" cy="740833"/>
          </a:xfrm>
          <a:prstGeom prst="rect">
            <a:avLst/>
          </a:prstGeom>
        </p:spPr>
      </p:pic>
      <p:sp>
        <p:nvSpPr>
          <p:cNvPr id="15" name="Title 15">
            <a:extLst>
              <a:ext uri="{FF2B5EF4-FFF2-40B4-BE49-F238E27FC236}">
                <a16:creationId xmlns:a16="http://schemas.microsoft.com/office/drawing/2014/main" id="{998B0D03-A21B-EC49-AAE7-A954A8393B12}"/>
              </a:ext>
            </a:extLst>
          </p:cNvPr>
          <p:cNvSpPr>
            <a:spLocks noGrp="1"/>
          </p:cNvSpPr>
          <p:nvPr>
            <p:ph type="title"/>
          </p:nvPr>
        </p:nvSpPr>
        <p:spPr>
          <a:xfrm>
            <a:off x="459903" y="8570"/>
            <a:ext cx="10495964" cy="969957"/>
          </a:xfrm>
        </p:spPr>
        <p:txBody>
          <a:bodyPr/>
          <a:lstStyle>
            <a:lvl1pPr>
              <a:defRPr sz="2400" b="1" i="0">
                <a:latin typeface="Segoe UI" panose="020B0502040204020203" pitchFamily="34" charset="0"/>
                <a:cs typeface="Segoe UI" panose="020B0502040204020203" pitchFamily="34" charset="0"/>
              </a:defRPr>
            </a:lvl1pPr>
          </a:lstStyle>
          <a:p>
            <a:r>
              <a:rPr lang="en-US"/>
              <a:t>Click to edit Master title style</a:t>
            </a:r>
          </a:p>
        </p:txBody>
      </p:sp>
      <p:sp>
        <p:nvSpPr>
          <p:cNvPr id="16" name="Text Placeholder 8">
            <a:extLst>
              <a:ext uri="{FF2B5EF4-FFF2-40B4-BE49-F238E27FC236}">
                <a16:creationId xmlns:a16="http://schemas.microsoft.com/office/drawing/2014/main" id="{8AC71146-AAE6-DE41-8C46-1C9441F29D53}"/>
              </a:ext>
            </a:extLst>
          </p:cNvPr>
          <p:cNvSpPr>
            <a:spLocks noGrp="1"/>
          </p:cNvSpPr>
          <p:nvPr>
            <p:ph type="body" sz="quarter" idx="15" hasCustomPrompt="1"/>
          </p:nvPr>
        </p:nvSpPr>
        <p:spPr>
          <a:xfrm>
            <a:off x="495299" y="1371602"/>
            <a:ext cx="10790767" cy="722147"/>
          </a:xfrm>
        </p:spPr>
        <p:txBody>
          <a:bodyPr lIns="0" tIns="0" rIns="0">
            <a:noAutofit/>
          </a:bodyPr>
          <a:lstStyle>
            <a:lvl1pPr marL="0" indent="0">
              <a:spcBef>
                <a:spcPts val="0"/>
              </a:spcBef>
              <a:spcAft>
                <a:spcPts val="1174"/>
              </a:spcAft>
              <a:buNone/>
              <a:defRPr sz="2200" b="0" i="0">
                <a:solidFill>
                  <a:schemeClr val="tx1">
                    <a:lumMod val="50000"/>
                  </a:schemeClr>
                </a:solidFill>
                <a:latin typeface="Segoe UI" panose="020B0502040204020203" pitchFamily="34" charset="0"/>
                <a:cs typeface="Segoe UI" panose="020B0502040204020203" pitchFamily="34" charset="0"/>
              </a:defRPr>
            </a:lvl1pPr>
            <a:lvl2pPr marL="0" indent="0">
              <a:spcBef>
                <a:spcPts val="588"/>
              </a:spcBef>
              <a:buNone/>
              <a:defRPr sz="2157">
                <a:solidFill>
                  <a:schemeClr val="bg1"/>
                </a:solidFill>
              </a:defRPr>
            </a:lvl2pPr>
            <a:lvl3pPr marL="1087975" indent="0">
              <a:buNone/>
              <a:defRPr/>
            </a:lvl3pPr>
            <a:lvl4pPr marL="1631962" indent="0">
              <a:buNone/>
              <a:defRPr/>
            </a:lvl4pPr>
            <a:lvl5pPr marL="2175949" indent="0">
              <a:buNone/>
              <a:defRPr/>
            </a:lvl5pPr>
          </a:lstStyle>
          <a:p>
            <a:pPr lvl="0"/>
            <a:r>
              <a:rPr lang="en-US"/>
              <a:t>Content text</a:t>
            </a:r>
          </a:p>
        </p:txBody>
      </p:sp>
      <p:sp>
        <p:nvSpPr>
          <p:cNvPr id="11" name="Footer Placeholder 4">
            <a:extLst>
              <a:ext uri="{FF2B5EF4-FFF2-40B4-BE49-F238E27FC236}">
                <a16:creationId xmlns:a16="http://schemas.microsoft.com/office/drawing/2014/main" id="{557DF37C-6CB7-1A49-B619-B3B0BFEA8545}"/>
              </a:ext>
            </a:extLst>
          </p:cNvPr>
          <p:cNvSpPr>
            <a:spLocks noGrp="1"/>
          </p:cNvSpPr>
          <p:nvPr>
            <p:ph type="ftr" sz="quarter" idx="11"/>
          </p:nvPr>
        </p:nvSpPr>
        <p:spPr>
          <a:xfrm>
            <a:off x="447565" y="6356353"/>
            <a:ext cx="8368938" cy="365125"/>
          </a:xfrm>
          <a:prstGeom prst="rect">
            <a:avLst/>
          </a:prstGeom>
        </p:spPr>
        <p:txBody>
          <a:bodyPr anchor="ctr">
            <a:noAutofit/>
          </a:bodyPr>
          <a:lstStyle>
            <a:lvl1pPr>
              <a:defRPr sz="800" b="0" i="0">
                <a:solidFill>
                  <a:schemeClr val="accent5"/>
                </a:solidFill>
                <a:latin typeface="Segoe UI Light" panose="020B0502040204020203" pitchFamily="34" charset="0"/>
              </a:defRPr>
            </a:lvl1pPr>
          </a:lstStyle>
          <a:p>
            <a:r>
              <a:rPr lang="en-US" err="1"/>
              <a:t>Identificação</a:t>
            </a:r>
            <a:r>
              <a:rPr lang="en-US"/>
              <a:t> </a:t>
            </a:r>
            <a:r>
              <a:rPr lang="en-US" err="1"/>
              <a:t>cliente</a:t>
            </a:r>
            <a:r>
              <a:rPr lang="en-US"/>
              <a:t> – Nome do </a:t>
            </a:r>
            <a:r>
              <a:rPr lang="en-US" err="1"/>
              <a:t>projecto</a:t>
            </a:r>
            <a:r>
              <a:rPr lang="en-US"/>
              <a:t> – Data de </a:t>
            </a:r>
            <a:r>
              <a:rPr lang="en-US" err="1"/>
              <a:t>entrega</a:t>
            </a:r>
            <a:r>
              <a:rPr lang="en-US"/>
              <a:t> da </a:t>
            </a:r>
            <a:r>
              <a:rPr lang="en-US" err="1"/>
              <a:t>proposta</a:t>
            </a:r>
            <a:r>
              <a:rPr lang="en-US"/>
              <a:t>  - Nome </a:t>
            </a:r>
            <a:r>
              <a:rPr lang="en-US" err="1"/>
              <a:t>orador</a:t>
            </a:r>
            <a:r>
              <a:rPr lang="en-US"/>
              <a:t> - 2018-03-03</a:t>
            </a:r>
          </a:p>
        </p:txBody>
      </p:sp>
    </p:spTree>
    <p:extLst>
      <p:ext uri="{BB962C8B-B14F-4D97-AF65-F5344CB8AC3E}">
        <p14:creationId xmlns:p14="http://schemas.microsoft.com/office/powerpoint/2010/main" val="6203875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338889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778933" y="6161317"/>
            <a:ext cx="4287392"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35F5944-A906-47A7-AD29-6439BDCE3629}"/>
              </a:ext>
            </a:extLst>
          </p:cNvPr>
          <p:cNvPicPr>
            <a:picLocks noChangeAspect="1"/>
          </p:cNvPicPr>
          <p:nvPr/>
        </p:nvPicPr>
        <p:blipFill>
          <a:blip r:embed="rId2"/>
          <a:stretch>
            <a:fillRect/>
          </a:stretch>
        </p:blipFill>
        <p:spPr bwMode="black">
          <a:xfrm>
            <a:off x="778933" y="585788"/>
            <a:ext cx="1821920" cy="292608"/>
          </a:xfrm>
          <a:prstGeom prst="rect">
            <a:avLst/>
          </a:prstGeom>
        </p:spPr>
      </p:pic>
    </p:spTree>
    <p:extLst>
      <p:ext uri="{BB962C8B-B14F-4D97-AF65-F5344CB8AC3E}">
        <p14:creationId xmlns:p14="http://schemas.microsoft.com/office/powerpoint/2010/main" val="2312661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40077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44127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095458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760684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838289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21078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320327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455697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56394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1436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D24F-EBA7-40D3-ADC8-C59D52776E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232567-C74C-435E-BF78-97CBBF733B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306E5F-92E7-4128-8004-D5FF102946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2B27FC36-F3A9-4CC9-8BAC-C6BD77322B8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E3EEC137-A4C3-47A4-B91A-8BE7F9A2EC1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13B349-979C-4715-9BCE-774CEBDD5554}"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5000215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505033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5912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1007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3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05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8933" y="1434372"/>
            <a:ext cx="10632019"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761688"/>
      </p:ext>
    </p:extLst>
  </p:cSld>
  <p:clrMapOvr>
    <a:masterClrMapping/>
  </p:clrMapOvr>
  <p:transition>
    <p:fade/>
  </p:transition>
  <p:extLst>
    <p:ext uri="{DCECCB84-F9BA-43D5-87BE-67443E8EF086}">
      <p15:sldGuideLst xmlns:p15="http://schemas.microsoft.com/office/powerpoint/2012/main">
        <p15:guide id="1" orient="horz" pos="300">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0022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7450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830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91198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3889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36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758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31787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36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297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778934" y="1435499"/>
            <a:ext cx="10632015"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3612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300">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95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0394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5020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71269-66B1-A34D-8F2B-D36DA040104B}"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6/2/2020</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78BC27-B687-C14B-8F1F-7CF5EBF9B869}"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30476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_Only">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685800"/>
          </a:xfrm>
          <a:prstGeom prst="rect">
            <a:avLst/>
          </a:prstGeom>
        </p:spPr>
        <p:txBody>
          <a:bodyPr vert="horz" wrap="square" lIns="146304" tIns="91440" rIns="146304" bIns="91440" rtlCol="0" anchor="t">
            <a:noAutofit/>
          </a:bodyPr>
          <a:lstStyle>
            <a:lvl1pPr>
              <a:defRPr sz="4000">
                <a:latin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55502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083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95007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1963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3514666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69745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C66034-917A-4F9A-ACC8-8CC5B8BD7938}"/>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8933" y="1435102"/>
            <a:ext cx="5120640" cy="1612749"/>
          </a:xfrm>
        </p:spPr>
        <p:txBody>
          <a:bodyPr wrap="square">
            <a:spAutoFit/>
          </a:bodyPr>
          <a:lstStyle>
            <a:lvl1pPr marL="0" indent="0">
              <a:spcBef>
                <a:spcPts val="1224"/>
              </a:spcBef>
              <a:buClr>
                <a:schemeClr val="tx1"/>
              </a:buClr>
              <a:buFont typeface="Wingdings" panose="05000000000000000000" pitchFamily="2" charset="2"/>
              <a:buNone/>
              <a:defRPr sz="26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290308" y="1435102"/>
            <a:ext cx="5120640" cy="1612749"/>
          </a:xfrm>
        </p:spPr>
        <p:txBody>
          <a:bodyPr wrap="square">
            <a:spAutoFit/>
          </a:bodyPr>
          <a:lstStyle>
            <a:lvl1pPr marL="0" indent="0">
              <a:spcBef>
                <a:spcPts val="1224"/>
              </a:spcBef>
              <a:buClr>
                <a:schemeClr val="tx1"/>
              </a:buClr>
              <a:buFont typeface="Wingdings" panose="05000000000000000000" pitchFamily="2" charset="2"/>
              <a:buNone/>
              <a:defRPr sz="26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2414518"/>
      </p:ext>
    </p:extLst>
  </p:cSld>
  <p:clrMapOvr>
    <a:masterClrMapping/>
  </p:clrMapOvr>
  <p:transition>
    <p:fade/>
  </p:transition>
  <p:extLst>
    <p:ext uri="{DCECCB84-F9BA-43D5-87BE-67443E8EF086}">
      <p15:sldGuideLst xmlns:p15="http://schemas.microsoft.com/office/powerpoint/2012/main">
        <p15:guide id="1" orient="horz" pos="29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458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588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670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327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4810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005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4526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263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28572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43631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3ACEF5-93A4-452F-A833-13A15FE28C5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8933" y="1437483"/>
            <a:ext cx="5120640" cy="1612749"/>
          </a:xfrm>
        </p:spPr>
        <p:txBody>
          <a:bodyPr wrap="square">
            <a:spAutoFit/>
          </a:bodyPr>
          <a:lstStyle>
            <a:lvl1pPr marL="231769" indent="-231769">
              <a:spcBef>
                <a:spcPts val="1224"/>
              </a:spcBef>
              <a:buClr>
                <a:schemeClr val="tx1"/>
              </a:buClr>
              <a:buFont typeface="Wingdings" panose="05000000000000000000" pitchFamily="2" charset="2"/>
              <a:buChar char=""/>
              <a:defRPr sz="26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290308" y="1437483"/>
            <a:ext cx="5120640" cy="1612749"/>
          </a:xfrm>
        </p:spPr>
        <p:txBody>
          <a:bodyPr wrap="square">
            <a:spAutoFit/>
          </a:bodyPr>
          <a:lstStyle>
            <a:lvl1pPr marL="231769" indent="-231769">
              <a:spcBef>
                <a:spcPts val="1224"/>
              </a:spcBef>
              <a:buClr>
                <a:schemeClr val="tx1"/>
              </a:buClr>
              <a:buFont typeface="Wingdings" panose="05000000000000000000" pitchFamily="2" charset="2"/>
              <a:buChar char=""/>
              <a:defRPr sz="26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5479156"/>
      </p:ext>
    </p:extLst>
  </p:cSld>
  <p:clrMapOvr>
    <a:masterClrMapping/>
  </p:clrMapOvr>
  <p:transition>
    <p:fade/>
  </p:transition>
  <p:extLst>
    <p:ext uri="{DCECCB84-F9BA-43D5-87BE-67443E8EF086}">
      <p15:sldGuideLst xmlns:p15="http://schemas.microsoft.com/office/powerpoint/2012/main">
        <p15:guide id="1" orient="horz" pos="299">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6224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081296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5070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01959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869249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3799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787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3480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1277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1391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5252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300">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237963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59556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2282333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3314233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236110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700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650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0335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497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826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e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aphicFrame>
        <p:nvGraphicFramePr>
          <p:cNvPr id="3" name="Chart 2">
            <a:extLst>
              <a:ext uri="{FF2B5EF4-FFF2-40B4-BE49-F238E27FC236}">
                <a16:creationId xmlns:a16="http://schemas.microsoft.com/office/drawing/2014/main" id="{513B0D8F-3956-451D-ACC9-1C859E267636}"/>
              </a:ext>
            </a:extLst>
          </p:cNvPr>
          <p:cNvGraphicFramePr/>
          <p:nvPr/>
        </p:nvGraphicFramePr>
        <p:xfrm>
          <a:off x="1826227" y="1181100"/>
          <a:ext cx="8539547" cy="52136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31132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300">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42915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136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7077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04260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92132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51163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435977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16375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883177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5499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ta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D473EDBF-E31C-4421-A8AA-318B85AC7CAC}"/>
              </a:ext>
            </a:extLst>
          </p:cNvPr>
          <p:cNvGrpSpPr/>
          <p:nvPr/>
        </p:nvGrpSpPr>
        <p:grpSpPr>
          <a:xfrm>
            <a:off x="8361439" y="2361379"/>
            <a:ext cx="2794000" cy="2821509"/>
            <a:chOff x="6322035" y="2125677"/>
            <a:chExt cx="2037248" cy="2531334"/>
          </a:xfrm>
        </p:grpSpPr>
        <p:sp>
          <p:nvSpPr>
            <p:cNvPr id="4" name="TextBox 3">
              <a:extLst>
                <a:ext uri="{FF2B5EF4-FFF2-40B4-BE49-F238E27FC236}">
                  <a16:creationId xmlns:a16="http://schemas.microsoft.com/office/drawing/2014/main" id="{DB3A7383-9160-4728-B1B0-43C3A0E30B29}"/>
                </a:ext>
              </a:extLst>
            </p:cNvPr>
            <p:cNvSpPr txBox="1"/>
            <p:nvPr/>
          </p:nvSpPr>
          <p:spPr>
            <a:xfrm>
              <a:off x="6322035" y="3103204"/>
              <a:ext cx="1920218" cy="1012453"/>
            </a:xfrm>
            <a:prstGeom prst="rect">
              <a:avLst/>
            </a:prstGeom>
            <a:noFill/>
          </p:spPr>
          <p:txBody>
            <a:bodyPr wrap="square" lIns="0" tIns="0" rIns="0" bIns="0" rtlCol="0">
              <a:spAutoFit/>
            </a:bodyPr>
            <a:lstStyle/>
            <a:p>
              <a:pPr marL="0" marR="0" lvl="0" indent="0" algn="l" defTabSz="914400" rtl="0" eaLnBrk="1" fontAlgn="auto" latinLnBrk="0" hangingPunct="1">
                <a:lnSpc>
                  <a:spcPts val="8823"/>
                </a:lnSpc>
                <a:spcBef>
                  <a:spcPts val="490"/>
                </a:spcBef>
                <a:spcAft>
                  <a:spcPts val="980"/>
                </a:spcAft>
                <a:buClrTx/>
                <a:buSzTx/>
                <a:buFontTx/>
                <a:buNone/>
                <a:tabLst/>
                <a:defRPr/>
              </a:pPr>
              <a:r>
                <a:rPr kumimoji="0" lang="en-GB" sz="8725" b="1" i="0" u="none" strike="noStrike" kern="1200" cap="none" spc="0" normalizeH="0" baseline="0" noProof="0">
                  <a:ln>
                    <a:noFill/>
                  </a:ln>
                  <a:solidFill>
                    <a:srgbClr val="0078D4"/>
                  </a:solidFill>
                  <a:effectLst/>
                  <a:uLnTx/>
                  <a:uFillTx/>
                  <a:latin typeface="Segoe UI Semibold" charset="0"/>
                  <a:ea typeface="Segoe UI Semibold" charset="0"/>
                  <a:cs typeface="Segoe UI Semibold" charset="0"/>
                </a:rPr>
                <a:t>10x</a:t>
              </a:r>
            </a:p>
          </p:txBody>
        </p:sp>
        <p:sp>
          <p:nvSpPr>
            <p:cNvPr id="5" name="TextBox 4">
              <a:extLst>
                <a:ext uri="{FF2B5EF4-FFF2-40B4-BE49-F238E27FC236}">
                  <a16:creationId xmlns:a16="http://schemas.microsoft.com/office/drawing/2014/main" id="{ED74E455-0ED5-46FC-BCF7-F6EA7424D0E1}"/>
                </a:ext>
              </a:extLst>
            </p:cNvPr>
            <p:cNvSpPr txBox="1"/>
            <p:nvPr/>
          </p:nvSpPr>
          <p:spPr>
            <a:xfrm>
              <a:off x="6347881" y="2125677"/>
              <a:ext cx="1737341" cy="483216"/>
            </a:xfrm>
            <a:prstGeom prst="rect">
              <a:avLst/>
            </a:prstGeom>
            <a:noFill/>
          </p:spPr>
          <p:txBody>
            <a:bodyPr wrap="square" lIns="0" tIns="0" rIns="0" bIns="0" rtlCol="0">
              <a:spAutoFit/>
            </a:bodyPr>
            <a:lstStyle/>
            <a:p>
              <a:pPr marL="0" marR="0" lvl="0" indent="0" algn="l" defTabSz="914400" rtl="0" eaLnBrk="1" fontAlgn="auto" latinLnBrk="0" hangingPunct="1">
                <a:lnSpc>
                  <a:spcPts val="2117"/>
                </a:lnSpc>
                <a:spcBef>
                  <a:spcPts val="294"/>
                </a:spcBef>
                <a:spcAft>
                  <a:spcPts val="588"/>
                </a:spcAft>
                <a:buClrTx/>
                <a:buSzTx/>
                <a:buFontTx/>
                <a:buNone/>
                <a:tabLst/>
                <a:defRPr/>
              </a:pP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Easy </a:t>
              </a:r>
              <a:b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b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adoption: </a:t>
              </a:r>
            </a:p>
          </p:txBody>
        </p:sp>
        <p:sp>
          <p:nvSpPr>
            <p:cNvPr id="6" name="TextBox 5">
              <a:extLst>
                <a:ext uri="{FF2B5EF4-FFF2-40B4-BE49-F238E27FC236}">
                  <a16:creationId xmlns:a16="http://schemas.microsoft.com/office/drawing/2014/main" id="{17E6BB63-3827-4250-8C35-8A40BA9BBA3C}"/>
                </a:ext>
              </a:extLst>
            </p:cNvPr>
            <p:cNvSpPr txBox="1"/>
            <p:nvPr/>
          </p:nvSpPr>
          <p:spPr>
            <a:xfrm>
              <a:off x="6347881" y="4495939"/>
              <a:ext cx="2011402" cy="161072"/>
            </a:xfrm>
            <a:prstGeom prst="rect">
              <a:avLst/>
            </a:prstGeom>
            <a:noFill/>
          </p:spPr>
          <p:txBody>
            <a:bodyPr wrap="square" lIns="0" tIns="0" rIns="0" bIns="0" rtlCol="0">
              <a:spAutoFit/>
            </a:bodyPr>
            <a:lstStyle/>
            <a:p>
              <a:pPr marL="0" marR="0" lvl="0" indent="0" algn="l" defTabSz="914400" rtl="0" eaLnBrk="1" fontAlgn="auto" latinLnBrk="0" hangingPunct="1">
                <a:lnSpc>
                  <a:spcPts val="1412"/>
                </a:lnSpc>
                <a:spcBef>
                  <a:spcPts val="294"/>
                </a:spcBef>
                <a:spcAft>
                  <a:spcPts val="588"/>
                </a:spcAft>
                <a:buClrTx/>
                <a:buSzTx/>
                <a:buFontTx/>
                <a:buNone/>
                <a:tabLst/>
                <a:defRPr/>
              </a:pPr>
              <a:r>
                <a:rPr kumimoji="0" lang="en-GB" sz="1176"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Chart caption goes here</a:t>
              </a:r>
            </a:p>
          </p:txBody>
        </p:sp>
      </p:grpSp>
      <p:grpSp>
        <p:nvGrpSpPr>
          <p:cNvPr id="11" name="Group 10">
            <a:extLst>
              <a:ext uri="{FF2B5EF4-FFF2-40B4-BE49-F238E27FC236}">
                <a16:creationId xmlns:a16="http://schemas.microsoft.com/office/drawing/2014/main" id="{A93B65A1-7FE5-4864-B30D-387972509580}"/>
              </a:ext>
            </a:extLst>
          </p:cNvPr>
          <p:cNvGrpSpPr/>
          <p:nvPr/>
        </p:nvGrpSpPr>
        <p:grpSpPr>
          <a:xfrm>
            <a:off x="1036563" y="2361379"/>
            <a:ext cx="2794000" cy="2821509"/>
            <a:chOff x="6322035" y="2125677"/>
            <a:chExt cx="2037248" cy="2531334"/>
          </a:xfrm>
        </p:grpSpPr>
        <p:sp>
          <p:nvSpPr>
            <p:cNvPr id="12" name="TextBox 11">
              <a:extLst>
                <a:ext uri="{FF2B5EF4-FFF2-40B4-BE49-F238E27FC236}">
                  <a16:creationId xmlns:a16="http://schemas.microsoft.com/office/drawing/2014/main" id="{00FBD511-2D17-4463-94E0-1CDF9B9B3E9F}"/>
                </a:ext>
              </a:extLst>
            </p:cNvPr>
            <p:cNvSpPr txBox="1"/>
            <p:nvPr/>
          </p:nvSpPr>
          <p:spPr>
            <a:xfrm>
              <a:off x="6322035" y="3103204"/>
              <a:ext cx="1920218" cy="1012453"/>
            </a:xfrm>
            <a:prstGeom prst="rect">
              <a:avLst/>
            </a:prstGeom>
            <a:noFill/>
          </p:spPr>
          <p:txBody>
            <a:bodyPr wrap="square" lIns="0" tIns="0" rIns="0" bIns="0" rtlCol="0">
              <a:spAutoFit/>
            </a:bodyPr>
            <a:lstStyle/>
            <a:p>
              <a:pPr marL="0" marR="0" lvl="0" indent="0" algn="l" defTabSz="914400" rtl="0" eaLnBrk="1" fontAlgn="auto" latinLnBrk="0" hangingPunct="1">
                <a:lnSpc>
                  <a:spcPts val="8823"/>
                </a:lnSpc>
                <a:spcBef>
                  <a:spcPts val="490"/>
                </a:spcBef>
                <a:spcAft>
                  <a:spcPts val="980"/>
                </a:spcAft>
                <a:buClrTx/>
                <a:buSzTx/>
                <a:buFontTx/>
                <a:buNone/>
                <a:tabLst/>
                <a:defRPr/>
              </a:pPr>
              <a:r>
                <a:rPr kumimoji="0" lang="en-GB" sz="8725" b="1" i="0" u="none" strike="noStrike" kern="1200" cap="none" spc="0" normalizeH="0" baseline="0" noProof="0">
                  <a:ln>
                    <a:noFill/>
                  </a:ln>
                  <a:solidFill>
                    <a:srgbClr val="0078D4"/>
                  </a:solidFill>
                  <a:effectLst/>
                  <a:uLnTx/>
                  <a:uFillTx/>
                  <a:latin typeface="Segoe UI Semibold" charset="0"/>
                  <a:ea typeface="Segoe UI Semibold" charset="0"/>
                  <a:cs typeface="Segoe UI Semibold" charset="0"/>
                </a:rPr>
                <a:t>10x</a:t>
              </a:r>
            </a:p>
          </p:txBody>
        </p:sp>
        <p:sp>
          <p:nvSpPr>
            <p:cNvPr id="13" name="TextBox 12">
              <a:extLst>
                <a:ext uri="{FF2B5EF4-FFF2-40B4-BE49-F238E27FC236}">
                  <a16:creationId xmlns:a16="http://schemas.microsoft.com/office/drawing/2014/main" id="{009BE09D-71F1-43FA-AB24-EFCEEA533954}"/>
                </a:ext>
              </a:extLst>
            </p:cNvPr>
            <p:cNvSpPr txBox="1"/>
            <p:nvPr/>
          </p:nvSpPr>
          <p:spPr>
            <a:xfrm>
              <a:off x="6347881" y="2125677"/>
              <a:ext cx="1737341" cy="483216"/>
            </a:xfrm>
            <a:prstGeom prst="rect">
              <a:avLst/>
            </a:prstGeom>
            <a:noFill/>
          </p:spPr>
          <p:txBody>
            <a:bodyPr wrap="square" lIns="0" tIns="0" rIns="0" bIns="0" rtlCol="0">
              <a:spAutoFit/>
            </a:bodyPr>
            <a:lstStyle/>
            <a:p>
              <a:pPr marL="0" marR="0" lvl="0" indent="0" algn="l" defTabSz="914400" rtl="0" eaLnBrk="1" fontAlgn="auto" latinLnBrk="0" hangingPunct="1">
                <a:lnSpc>
                  <a:spcPts val="2117"/>
                </a:lnSpc>
                <a:spcBef>
                  <a:spcPts val="294"/>
                </a:spcBef>
                <a:spcAft>
                  <a:spcPts val="588"/>
                </a:spcAft>
                <a:buClrTx/>
                <a:buSzTx/>
                <a:buFontTx/>
                <a:buNone/>
                <a:tabLst/>
                <a:defRPr/>
              </a:pP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Easy </a:t>
              </a:r>
              <a:b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b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adoption: </a:t>
              </a:r>
            </a:p>
          </p:txBody>
        </p:sp>
        <p:sp>
          <p:nvSpPr>
            <p:cNvPr id="14" name="TextBox 13">
              <a:extLst>
                <a:ext uri="{FF2B5EF4-FFF2-40B4-BE49-F238E27FC236}">
                  <a16:creationId xmlns:a16="http://schemas.microsoft.com/office/drawing/2014/main" id="{EA12E885-E694-49F1-8EFD-E2D7E1B6661D}"/>
                </a:ext>
              </a:extLst>
            </p:cNvPr>
            <p:cNvSpPr txBox="1"/>
            <p:nvPr/>
          </p:nvSpPr>
          <p:spPr>
            <a:xfrm>
              <a:off x="6347881" y="4495939"/>
              <a:ext cx="2011402" cy="161072"/>
            </a:xfrm>
            <a:prstGeom prst="rect">
              <a:avLst/>
            </a:prstGeom>
            <a:noFill/>
          </p:spPr>
          <p:txBody>
            <a:bodyPr wrap="square" lIns="0" tIns="0" rIns="0" bIns="0" rtlCol="0">
              <a:spAutoFit/>
            </a:bodyPr>
            <a:lstStyle/>
            <a:p>
              <a:pPr marL="0" marR="0" lvl="0" indent="0" algn="l" defTabSz="914400" rtl="0" eaLnBrk="1" fontAlgn="auto" latinLnBrk="0" hangingPunct="1">
                <a:lnSpc>
                  <a:spcPts val="1412"/>
                </a:lnSpc>
                <a:spcBef>
                  <a:spcPts val="294"/>
                </a:spcBef>
                <a:spcAft>
                  <a:spcPts val="588"/>
                </a:spcAft>
                <a:buClrTx/>
                <a:buSzTx/>
                <a:buFontTx/>
                <a:buNone/>
                <a:tabLst/>
                <a:defRPr/>
              </a:pPr>
              <a:r>
                <a:rPr kumimoji="0" lang="en-GB" sz="1176"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Chart caption goes here</a:t>
              </a:r>
            </a:p>
          </p:txBody>
        </p:sp>
      </p:grpSp>
      <p:grpSp>
        <p:nvGrpSpPr>
          <p:cNvPr id="15" name="Group 14">
            <a:extLst>
              <a:ext uri="{FF2B5EF4-FFF2-40B4-BE49-F238E27FC236}">
                <a16:creationId xmlns:a16="http://schemas.microsoft.com/office/drawing/2014/main" id="{7A74145B-F26D-48E9-A940-2683379BCD25}"/>
              </a:ext>
            </a:extLst>
          </p:cNvPr>
          <p:cNvGrpSpPr/>
          <p:nvPr/>
        </p:nvGrpSpPr>
        <p:grpSpPr>
          <a:xfrm>
            <a:off x="4744963" y="2361379"/>
            <a:ext cx="2662933" cy="2821509"/>
            <a:chOff x="9090795" y="2125677"/>
            <a:chExt cx="2037248" cy="2531334"/>
          </a:xfrm>
        </p:grpSpPr>
        <p:sp>
          <p:nvSpPr>
            <p:cNvPr id="16" name="TextBox 15">
              <a:extLst>
                <a:ext uri="{FF2B5EF4-FFF2-40B4-BE49-F238E27FC236}">
                  <a16:creationId xmlns:a16="http://schemas.microsoft.com/office/drawing/2014/main" id="{45EFC0C7-FC4D-4EB8-9EC2-D2F7A96848C8}"/>
                </a:ext>
              </a:extLst>
            </p:cNvPr>
            <p:cNvSpPr txBox="1"/>
            <p:nvPr/>
          </p:nvSpPr>
          <p:spPr>
            <a:xfrm>
              <a:off x="9090795" y="3103204"/>
              <a:ext cx="1920218" cy="1012453"/>
            </a:xfrm>
            <a:prstGeom prst="rect">
              <a:avLst/>
            </a:prstGeom>
            <a:noFill/>
          </p:spPr>
          <p:txBody>
            <a:bodyPr wrap="square" lIns="0" tIns="0" rIns="0" bIns="0" rtlCol="0">
              <a:spAutoFit/>
            </a:bodyPr>
            <a:lstStyle/>
            <a:p>
              <a:pPr marL="0" marR="0" lvl="0" indent="0" algn="l" defTabSz="914400" rtl="0" eaLnBrk="1" fontAlgn="auto" latinLnBrk="0" hangingPunct="1">
                <a:lnSpc>
                  <a:spcPts val="8823"/>
                </a:lnSpc>
                <a:spcBef>
                  <a:spcPts val="490"/>
                </a:spcBef>
                <a:spcAft>
                  <a:spcPts val="980"/>
                </a:spcAft>
                <a:buClrTx/>
                <a:buSzTx/>
                <a:buFontTx/>
                <a:buNone/>
                <a:tabLst/>
                <a:defRPr/>
              </a:pPr>
              <a:r>
                <a:rPr kumimoji="0" lang="en-GB" sz="8725" b="1" i="0" u="none" strike="noStrike" kern="1200" cap="none" spc="0" normalizeH="0" baseline="0" noProof="0">
                  <a:ln>
                    <a:noFill/>
                  </a:ln>
                  <a:solidFill>
                    <a:srgbClr val="0078D4"/>
                  </a:solidFill>
                  <a:effectLst/>
                  <a:uLnTx/>
                  <a:uFillTx/>
                  <a:latin typeface="Segoe UI Semibold" charset="0"/>
                  <a:ea typeface="Segoe UI Semibold" charset="0"/>
                  <a:cs typeface="Segoe UI Semibold" charset="0"/>
                </a:rPr>
                <a:t>50x</a:t>
              </a:r>
            </a:p>
          </p:txBody>
        </p:sp>
        <p:sp>
          <p:nvSpPr>
            <p:cNvPr id="17" name="TextBox 16">
              <a:extLst>
                <a:ext uri="{FF2B5EF4-FFF2-40B4-BE49-F238E27FC236}">
                  <a16:creationId xmlns:a16="http://schemas.microsoft.com/office/drawing/2014/main" id="{2415CE52-0734-42C3-BE2F-E4DC1E67A64B}"/>
                </a:ext>
              </a:extLst>
            </p:cNvPr>
            <p:cNvSpPr txBox="1"/>
            <p:nvPr/>
          </p:nvSpPr>
          <p:spPr>
            <a:xfrm>
              <a:off x="9116641" y="2125677"/>
              <a:ext cx="1737341" cy="483216"/>
            </a:xfrm>
            <a:prstGeom prst="rect">
              <a:avLst/>
            </a:prstGeom>
            <a:noFill/>
          </p:spPr>
          <p:txBody>
            <a:bodyPr wrap="square" lIns="0" tIns="0" rIns="0" bIns="0" rtlCol="0">
              <a:spAutoFit/>
            </a:bodyPr>
            <a:lstStyle/>
            <a:p>
              <a:pPr marL="0" marR="0" lvl="0" indent="0" algn="l" defTabSz="914400" rtl="0" eaLnBrk="1" fontAlgn="auto" latinLnBrk="0" hangingPunct="1">
                <a:lnSpc>
                  <a:spcPts val="2117"/>
                </a:lnSpc>
                <a:spcBef>
                  <a:spcPts val="294"/>
                </a:spcBef>
                <a:spcAft>
                  <a:spcPts val="588"/>
                </a:spcAft>
                <a:buClrTx/>
                <a:buSzTx/>
                <a:buFontTx/>
                <a:buNone/>
                <a:tabLst/>
                <a:defRPr/>
              </a:pP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Native </a:t>
              </a:r>
              <a:b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br>
              <a:r>
                <a:rPr kumimoji="0" lang="en-GB" sz="2000"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compilation: </a:t>
              </a:r>
            </a:p>
          </p:txBody>
        </p:sp>
        <p:sp>
          <p:nvSpPr>
            <p:cNvPr id="18" name="TextBox 17">
              <a:extLst>
                <a:ext uri="{FF2B5EF4-FFF2-40B4-BE49-F238E27FC236}">
                  <a16:creationId xmlns:a16="http://schemas.microsoft.com/office/drawing/2014/main" id="{550A59F3-AD2E-42C4-9758-1EADEBBB0A04}"/>
                </a:ext>
              </a:extLst>
            </p:cNvPr>
            <p:cNvSpPr txBox="1"/>
            <p:nvPr/>
          </p:nvSpPr>
          <p:spPr>
            <a:xfrm>
              <a:off x="9116641" y="4495939"/>
              <a:ext cx="2011402" cy="161072"/>
            </a:xfrm>
            <a:prstGeom prst="rect">
              <a:avLst/>
            </a:prstGeom>
            <a:noFill/>
          </p:spPr>
          <p:txBody>
            <a:bodyPr wrap="square" lIns="0" tIns="0" rIns="0" bIns="0" rtlCol="0">
              <a:spAutoFit/>
            </a:bodyPr>
            <a:lstStyle/>
            <a:p>
              <a:pPr marL="0" marR="0" lvl="0" indent="0" algn="l" defTabSz="914400" rtl="0" eaLnBrk="1" fontAlgn="auto" latinLnBrk="0" hangingPunct="1">
                <a:lnSpc>
                  <a:spcPts val="1412"/>
                </a:lnSpc>
                <a:spcBef>
                  <a:spcPts val="294"/>
                </a:spcBef>
                <a:spcAft>
                  <a:spcPts val="588"/>
                </a:spcAft>
                <a:buClrTx/>
                <a:buSzTx/>
                <a:buFontTx/>
                <a:buNone/>
                <a:tabLst/>
                <a:defRPr/>
              </a:pPr>
              <a:r>
                <a:rPr kumimoji="0" lang="en-GB" sz="1176" b="1" i="0" u="none" strike="noStrike" kern="1200" cap="none" spc="0" normalizeH="0" baseline="0" noProof="0">
                  <a:ln>
                    <a:noFill/>
                  </a:ln>
                  <a:solidFill>
                    <a:srgbClr val="1A1A1A"/>
                  </a:solidFill>
                  <a:effectLst/>
                  <a:uLnTx/>
                  <a:uFillTx/>
                  <a:latin typeface="Segoe UI Semibold" charset="0"/>
                  <a:ea typeface="Segoe UI Semibold" charset="0"/>
                  <a:cs typeface="Segoe UI Semibold" charset="0"/>
                </a:rPr>
                <a:t>Chart caption goes here</a:t>
              </a:r>
            </a:p>
          </p:txBody>
        </p:sp>
      </p:grpSp>
    </p:spTree>
    <p:extLst>
      <p:ext uri="{BB962C8B-B14F-4D97-AF65-F5344CB8AC3E}">
        <p14:creationId xmlns:p14="http://schemas.microsoft.com/office/powerpoint/2010/main" val="26138218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300">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25779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518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0392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935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6766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41842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94935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0C5F638C-91C8-470E-AE11-D14A43233A1B}"/>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1559808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B5B6B244-729A-43DE-A8E0-1DCCEF1ADD4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F777BB07-CDC1-4062-BB32-335EA17B26EC}"/>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401479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79ED1925-4012-4027-95C6-69322E9DA9F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CD81051-2096-4440-92F7-36725C599FEB}"/>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536739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creenshot">
    <p:bg>
      <p:bgPr>
        <a:solidFill>
          <a:schemeClr val="bg2"/>
        </a:solidFill>
        <a:effectLst/>
      </p:bgPr>
    </p:bg>
    <p:spTree>
      <p:nvGrpSpPr>
        <p:cNvPr id="1" name=""/>
        <p:cNvGrpSpPr/>
        <p:nvPr/>
      </p:nvGrpSpPr>
      <p:grpSpPr>
        <a:xfrm>
          <a:off x="0" y="0"/>
          <a:ext cx="0" cy="0"/>
          <a:chOff x="0" y="0"/>
          <a:chExt cx="0" cy="0"/>
        </a:xfrm>
      </p:grpSpPr>
      <p:sp>
        <p:nvSpPr>
          <p:cNvPr id="4" name="AutoShape 3">
            <a:extLst>
              <a:ext uri="{FF2B5EF4-FFF2-40B4-BE49-F238E27FC236}">
                <a16:creationId xmlns:a16="http://schemas.microsoft.com/office/drawing/2014/main" id="{BDCCCF80-A1A7-4476-82F6-B63FBF1D52DD}"/>
              </a:ext>
            </a:extLst>
          </p:cNvPr>
          <p:cNvSpPr>
            <a:spLocks noChangeAspect="1" noChangeArrowheads="1" noTextEdit="1"/>
          </p:cNvSpPr>
          <p:nvPr/>
        </p:nvSpPr>
        <p:spPr bwMode="auto">
          <a:xfrm>
            <a:off x="1391993" y="754063"/>
            <a:ext cx="9402473" cy="534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5">
            <a:extLst>
              <a:ext uri="{FF2B5EF4-FFF2-40B4-BE49-F238E27FC236}">
                <a16:creationId xmlns:a16="http://schemas.microsoft.com/office/drawing/2014/main" id="{8A967031-2E31-4788-B9FA-8CCA1D2A64EA}"/>
              </a:ext>
            </a:extLst>
          </p:cNvPr>
          <p:cNvSpPr>
            <a:spLocks noChangeArrowheads="1"/>
          </p:cNvSpPr>
          <p:nvPr/>
        </p:nvSpPr>
        <p:spPr bwMode="auto">
          <a:xfrm>
            <a:off x="5901040" y="4909224"/>
            <a:ext cx="404707" cy="113650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Rectangle 6">
            <a:extLst>
              <a:ext uri="{FF2B5EF4-FFF2-40B4-BE49-F238E27FC236}">
                <a16:creationId xmlns:a16="http://schemas.microsoft.com/office/drawing/2014/main" id="{269D8CC9-52D6-411B-8E29-0682BC108D9C}"/>
              </a:ext>
            </a:extLst>
          </p:cNvPr>
          <p:cNvSpPr>
            <a:spLocks noChangeArrowheads="1"/>
          </p:cNvSpPr>
          <p:nvPr/>
        </p:nvSpPr>
        <p:spPr bwMode="auto">
          <a:xfrm>
            <a:off x="3755547" y="5988901"/>
            <a:ext cx="4662429" cy="11087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A99FCA50-CAD8-4B6D-ABA4-832BD2D0CEDB}"/>
              </a:ext>
            </a:extLst>
          </p:cNvPr>
          <p:cNvSpPr>
            <a:spLocks/>
          </p:cNvSpPr>
          <p:nvPr/>
        </p:nvSpPr>
        <p:spPr bwMode="auto">
          <a:xfrm>
            <a:off x="1397537" y="758221"/>
            <a:ext cx="9402473" cy="420782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8">
            <a:extLst>
              <a:ext uri="{FF2B5EF4-FFF2-40B4-BE49-F238E27FC236}">
                <a16:creationId xmlns:a16="http://schemas.microsoft.com/office/drawing/2014/main" id="{A1A401E6-0CA1-4CB5-8A4F-5B0A521CD4F9}"/>
              </a:ext>
            </a:extLst>
          </p:cNvPr>
          <p:cNvSpPr>
            <a:spLocks/>
          </p:cNvSpPr>
          <p:nvPr/>
        </p:nvSpPr>
        <p:spPr bwMode="auto">
          <a:xfrm>
            <a:off x="5392849" y="758221"/>
            <a:ext cx="5407161" cy="4207828"/>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Rectangle 9">
            <a:extLst>
              <a:ext uri="{FF2B5EF4-FFF2-40B4-BE49-F238E27FC236}">
                <a16:creationId xmlns:a16="http://schemas.microsoft.com/office/drawing/2014/main" id="{A4914764-880B-483E-9064-7AADEE7A16EB}"/>
              </a:ext>
            </a:extLst>
          </p:cNvPr>
          <p:cNvSpPr>
            <a:spLocks noChangeArrowheads="1"/>
          </p:cNvSpPr>
          <p:nvPr/>
        </p:nvSpPr>
        <p:spPr bwMode="auto">
          <a:xfrm>
            <a:off x="1661797" y="942557"/>
            <a:ext cx="8855473" cy="368115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Rectangle 12">
            <a:extLst>
              <a:ext uri="{FF2B5EF4-FFF2-40B4-BE49-F238E27FC236}">
                <a16:creationId xmlns:a16="http://schemas.microsoft.com/office/drawing/2014/main" id="{C78E050D-6AE5-420B-80A0-A5040D4EF0D7}"/>
              </a:ext>
            </a:extLst>
          </p:cNvPr>
          <p:cNvSpPr>
            <a:spLocks noChangeArrowheads="1"/>
          </p:cNvSpPr>
          <p:nvPr/>
        </p:nvSpPr>
        <p:spPr bwMode="auto">
          <a:xfrm>
            <a:off x="3023751" y="3067260"/>
            <a:ext cx="789084" cy="49618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Rectangle 21">
            <a:extLst>
              <a:ext uri="{FF2B5EF4-FFF2-40B4-BE49-F238E27FC236}">
                <a16:creationId xmlns:a16="http://schemas.microsoft.com/office/drawing/2014/main" id="{507049AA-D7EA-4AF6-B7F0-35975DA616F8}"/>
              </a:ext>
            </a:extLst>
          </p:cNvPr>
          <p:cNvSpPr>
            <a:spLocks noChangeArrowheads="1"/>
          </p:cNvSpPr>
          <p:nvPr/>
        </p:nvSpPr>
        <p:spPr bwMode="auto">
          <a:xfrm>
            <a:off x="1918665" y="2456044"/>
            <a:ext cx="282740" cy="25917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93CE510F-4DB0-410D-A0E5-6A674C8CE363}"/>
              </a:ext>
            </a:extLst>
          </p:cNvPr>
          <p:cNvPicPr>
            <a:picLocks noChangeAspect="1"/>
          </p:cNvPicPr>
          <p:nvPr/>
        </p:nvPicPr>
        <p:blipFill>
          <a:blip r:embed="rId2"/>
          <a:stretch>
            <a:fillRect/>
          </a:stretch>
        </p:blipFill>
        <p:spPr>
          <a:xfrm>
            <a:off x="1661796" y="942556"/>
            <a:ext cx="8886685" cy="3749070"/>
          </a:xfrm>
          <a:prstGeom prst="rect">
            <a:avLst/>
          </a:prstGeom>
        </p:spPr>
      </p:pic>
      <p:sp>
        <p:nvSpPr>
          <p:cNvPr id="13" name="Rectangle 25">
            <a:extLst>
              <a:ext uri="{FF2B5EF4-FFF2-40B4-BE49-F238E27FC236}">
                <a16:creationId xmlns:a16="http://schemas.microsoft.com/office/drawing/2014/main" id="{B176691D-70A2-4A9F-A843-FEEB65CFA6E8}"/>
              </a:ext>
            </a:extLst>
          </p:cNvPr>
          <p:cNvSpPr>
            <a:spLocks noChangeArrowheads="1"/>
          </p:cNvSpPr>
          <p:nvPr/>
        </p:nvSpPr>
        <p:spPr bwMode="auto">
          <a:xfrm>
            <a:off x="1662720" y="4510091"/>
            <a:ext cx="8888533" cy="1836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6537378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642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04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4501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070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668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171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4836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1323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81817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32548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image" Target="../media/image6.emf"/><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image" Target="../media/image1.emf"/><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theme" Target="../theme/theme4.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theme" Target="../theme/theme5.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13.xml"/><Relationship Id="rId1"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15.xml"/><Relationship Id="rId1"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theme" Target="../theme/theme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8"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heme" Target="../theme/theme9.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8934" y="476253"/>
            <a:ext cx="10632015"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778934" y="1435506"/>
            <a:ext cx="10632017"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4" name="NEW Brand Colors 2018">
            <a:extLst>
              <a:ext uri="{FF2B5EF4-FFF2-40B4-BE49-F238E27FC236}">
                <a16:creationId xmlns:a16="http://schemas.microsoft.com/office/drawing/2014/main" id="{081235F6-3889-46A7-9F4E-F9186F5725A8}"/>
              </a:ext>
            </a:extLst>
          </p:cNvPr>
          <p:cNvPicPr>
            <a:picLocks noChangeAspect="1"/>
          </p:cNvPicPr>
          <p:nvPr/>
        </p:nvPicPr>
        <p:blipFill>
          <a:blip r:embed="rId18"/>
          <a:stretch>
            <a:fillRect/>
          </a:stretch>
        </p:blipFill>
        <p:spPr>
          <a:xfrm rot="5400000">
            <a:off x="9496017" y="2780526"/>
            <a:ext cx="6858000" cy="1296949"/>
          </a:xfrm>
          <a:prstGeom prst="rect">
            <a:avLst/>
          </a:prstGeom>
        </p:spPr>
      </p:pic>
      <p:grpSp>
        <p:nvGrpSpPr>
          <p:cNvPr id="34" name="Grid" hidden="1">
            <a:extLst>
              <a:ext uri="{FF2B5EF4-FFF2-40B4-BE49-F238E27FC236}">
                <a16:creationId xmlns:a16="http://schemas.microsoft.com/office/drawing/2014/main" id="{E0D44F23-88E3-4012-B732-BF79250BB7F8}"/>
              </a:ext>
            </a:extLst>
          </p:cNvPr>
          <p:cNvGrpSpPr/>
          <p:nvPr/>
        </p:nvGrpSpPr>
        <p:grpSpPr>
          <a:xfrm>
            <a:off x="0" y="0"/>
            <a:ext cx="12192000" cy="6858000"/>
            <a:chOff x="0" y="0"/>
            <a:chExt cx="9144000" cy="6858000"/>
          </a:xfrm>
        </p:grpSpPr>
        <p:cxnSp>
          <p:nvCxnSpPr>
            <p:cNvPr id="51" name="Straight Connector 50">
              <a:extLst>
                <a:ext uri="{FF2B5EF4-FFF2-40B4-BE49-F238E27FC236}">
                  <a16:creationId xmlns:a16="http://schemas.microsoft.com/office/drawing/2014/main" id="{8163DFB1-3137-4D5A-B7A1-C55D205AB3B3}"/>
                </a:ext>
              </a:extLst>
            </p:cNvPr>
            <p:cNvCxnSpPr/>
            <p:nvPr/>
          </p:nvCxnSpPr>
          <p:spPr>
            <a:xfrm>
              <a:off x="0" y="29260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87FC59D-EEB8-4B4E-B227-A03E6BA408AC}"/>
                </a:ext>
              </a:extLst>
            </p:cNvPr>
            <p:cNvCxnSpPr/>
            <p:nvPr/>
          </p:nvCxnSpPr>
          <p:spPr>
            <a:xfrm>
              <a:off x="0" y="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F749465-CD14-4325-A40E-4BE1BC186913}"/>
                </a:ext>
              </a:extLst>
            </p:cNvPr>
            <p:cNvCxnSpPr/>
            <p:nvPr/>
          </p:nvCxnSpPr>
          <p:spPr>
            <a:xfrm>
              <a:off x="0" y="585216"/>
              <a:ext cx="9144000"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8E24D7-6B88-4640-A1F8-56FB8DA123CF}"/>
                </a:ext>
              </a:extLst>
            </p:cNvPr>
            <p:cNvCxnSpPr/>
            <p:nvPr/>
          </p:nvCxnSpPr>
          <p:spPr>
            <a:xfrm>
              <a:off x="0" y="6272784"/>
              <a:ext cx="9144000"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10B4206-AC4C-44AD-A61D-C64585B8718D}"/>
                </a:ext>
              </a:extLst>
            </p:cNvPr>
            <p:cNvCxnSpPr/>
            <p:nvPr/>
          </p:nvCxnSpPr>
          <p:spPr>
            <a:xfrm>
              <a:off x="0" y="656539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8D33E3B-598C-4152-A109-767CA4026AFF}"/>
                </a:ext>
              </a:extLst>
            </p:cNvPr>
            <p:cNvCxnSpPr/>
            <p:nvPr/>
          </p:nvCxnSpPr>
          <p:spPr>
            <a:xfrm>
              <a:off x="0" y="685800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2E6D5C-C985-46E9-BBBB-6E8C11B87C8B}"/>
                </a:ext>
              </a:extLst>
            </p:cNvPr>
            <p:cNvCxnSpPr/>
            <p:nvPr/>
          </p:nvCxnSpPr>
          <p:spPr>
            <a:xfrm>
              <a:off x="0" y="87782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537872-275D-46DA-BE4B-35F98A7E23D9}"/>
                </a:ext>
              </a:extLst>
            </p:cNvPr>
            <p:cNvCxnSpPr/>
            <p:nvPr/>
          </p:nvCxnSpPr>
          <p:spPr>
            <a:xfrm>
              <a:off x="0" y="117043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0B809D-3BD7-4740-B43C-87DEAB995181}"/>
                </a:ext>
              </a:extLst>
            </p:cNvPr>
            <p:cNvCxnSpPr/>
            <p:nvPr/>
          </p:nvCxnSpPr>
          <p:spPr>
            <a:xfrm>
              <a:off x="0" y="146304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0DE340-F3C6-446C-9656-FC3F7331A02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79FCAF-696D-459F-8DC7-60C6FC6B8C7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73C172-0798-4D71-B9CC-81C2255D9A9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F688EA-449D-4B56-BED0-ED77B0A3FD5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50EAD8F-6B08-4E0A-B4F8-F6A245136F4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B7F0B6-A9EF-40C4-96BE-846A2DD02DB4}"/>
                </a:ext>
              </a:extLst>
            </p:cNvPr>
            <p:cNvCxnSpPr/>
            <p:nvPr/>
          </p:nvCxnSpPr>
          <p:spPr>
            <a:xfrm>
              <a:off x="7973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C50C83F-8A41-41C3-976D-DD6BFAA277ED}"/>
                </a:ext>
              </a:extLst>
            </p:cNvPr>
            <p:cNvCxnSpPr/>
            <p:nvPr/>
          </p:nvCxnSpPr>
          <p:spPr>
            <a:xfrm>
              <a:off x="8558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F9A6CCC-E11D-4D98-8835-3D79EC51D616}"/>
                </a:ext>
              </a:extLst>
            </p:cNvPr>
            <p:cNvCxnSpPr/>
            <p:nvPr/>
          </p:nvCxnSpPr>
          <p:spPr>
            <a:xfrm>
              <a:off x="8266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668F274-9627-4FF8-9DC4-B233456D1C6C}"/>
                </a:ext>
              </a:extLst>
            </p:cNvPr>
            <p:cNvCxnSpPr/>
            <p:nvPr/>
          </p:nvCxnSpPr>
          <p:spPr>
            <a:xfrm>
              <a:off x="8851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309279B-21AF-4FFB-9E89-38786771D50F}"/>
                </a:ext>
              </a:extLst>
            </p:cNvPr>
            <p:cNvCxnSpPr/>
            <p:nvPr/>
          </p:nvCxnSpPr>
          <p:spPr>
            <a:xfrm>
              <a:off x="9144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DA4311A-A27E-4DFC-8004-423DEEDBB1E7}"/>
                </a:ext>
              </a:extLst>
            </p:cNvPr>
            <p:cNvCxnSpPr/>
            <p:nvPr userDrawn="1"/>
          </p:nvCxnSpPr>
          <p:spPr>
            <a:xfrm>
              <a:off x="0" y="175564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BD66B6-E5B8-4436-BD02-DE1681BA99C3}"/>
                </a:ext>
              </a:extLst>
            </p:cNvPr>
            <p:cNvCxnSpPr/>
            <p:nvPr userDrawn="1"/>
          </p:nvCxnSpPr>
          <p:spPr>
            <a:xfrm>
              <a:off x="0" y="2048256"/>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E002102-C25C-4378-B22E-1B9E6AD28B84}"/>
                </a:ext>
              </a:extLst>
            </p:cNvPr>
            <p:cNvCxnSpPr/>
            <p:nvPr userDrawn="1"/>
          </p:nvCxnSpPr>
          <p:spPr>
            <a:xfrm>
              <a:off x="0" y="234086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285F75-F404-44CD-803E-358A74C5506A}"/>
                </a:ext>
              </a:extLst>
            </p:cNvPr>
            <p:cNvCxnSpPr/>
            <p:nvPr userDrawn="1"/>
          </p:nvCxnSpPr>
          <p:spPr>
            <a:xfrm>
              <a:off x="0" y="263347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66CF8D-9AA7-4739-AA5B-CBD92DBDB678}"/>
                </a:ext>
              </a:extLst>
            </p:cNvPr>
            <p:cNvCxnSpPr/>
            <p:nvPr userDrawn="1"/>
          </p:nvCxnSpPr>
          <p:spPr>
            <a:xfrm>
              <a:off x="0" y="292608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CA5C448-09C5-4C84-B819-8C8CB7DE97B3}"/>
                </a:ext>
              </a:extLst>
            </p:cNvPr>
            <p:cNvCxnSpPr/>
            <p:nvPr userDrawn="1"/>
          </p:nvCxnSpPr>
          <p:spPr>
            <a:xfrm>
              <a:off x="0" y="321868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8126530-98D9-4173-AB7F-3F016FE6D4E1}"/>
                </a:ext>
              </a:extLst>
            </p:cNvPr>
            <p:cNvCxnSpPr/>
            <p:nvPr userDrawn="1"/>
          </p:nvCxnSpPr>
          <p:spPr>
            <a:xfrm>
              <a:off x="0" y="3511296"/>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8DD54AF-7CB6-4DD7-869D-B33B6A5140D3}"/>
                </a:ext>
              </a:extLst>
            </p:cNvPr>
            <p:cNvCxnSpPr/>
            <p:nvPr userDrawn="1"/>
          </p:nvCxnSpPr>
          <p:spPr>
            <a:xfrm>
              <a:off x="0" y="380390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90DE93-3FA0-4244-9EBC-F4E34DC821C9}"/>
                </a:ext>
              </a:extLst>
            </p:cNvPr>
            <p:cNvCxnSpPr/>
            <p:nvPr userDrawn="1"/>
          </p:nvCxnSpPr>
          <p:spPr>
            <a:xfrm>
              <a:off x="0" y="409651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410FB8-4257-4D2A-BEA2-0B3F4AB5A707}"/>
                </a:ext>
              </a:extLst>
            </p:cNvPr>
            <p:cNvCxnSpPr/>
            <p:nvPr userDrawn="1"/>
          </p:nvCxnSpPr>
          <p:spPr>
            <a:xfrm>
              <a:off x="0" y="438912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925F6D4-B01D-45B8-8C11-D64B4637889A}"/>
                </a:ext>
              </a:extLst>
            </p:cNvPr>
            <p:cNvCxnSpPr/>
            <p:nvPr userDrawn="1"/>
          </p:nvCxnSpPr>
          <p:spPr>
            <a:xfrm>
              <a:off x="0" y="468172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0C981B0-B5E4-428B-86FB-600B7E336C2C}"/>
                </a:ext>
              </a:extLst>
            </p:cNvPr>
            <p:cNvCxnSpPr/>
            <p:nvPr userDrawn="1"/>
          </p:nvCxnSpPr>
          <p:spPr>
            <a:xfrm>
              <a:off x="0" y="4974336"/>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C38D28-82EF-4ECD-A68C-5A878704197D}"/>
                </a:ext>
              </a:extLst>
            </p:cNvPr>
            <p:cNvCxnSpPr/>
            <p:nvPr userDrawn="1"/>
          </p:nvCxnSpPr>
          <p:spPr>
            <a:xfrm>
              <a:off x="0" y="526694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C99B3-A15D-4751-A781-9703CB287103}"/>
                </a:ext>
              </a:extLst>
            </p:cNvPr>
            <p:cNvCxnSpPr/>
            <p:nvPr userDrawn="1"/>
          </p:nvCxnSpPr>
          <p:spPr>
            <a:xfrm>
              <a:off x="0" y="555955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CC86158-586A-4DCE-9C20-B4F1C68CA055}"/>
                </a:ext>
              </a:extLst>
            </p:cNvPr>
            <p:cNvCxnSpPr/>
            <p:nvPr userDrawn="1"/>
          </p:nvCxnSpPr>
          <p:spPr>
            <a:xfrm>
              <a:off x="0" y="585216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780288"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390144"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6895136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ransition>
    <p:fade/>
  </p:transition>
  <p:txStyles>
    <p:titleStyle>
      <a:lvl1pPr algn="l" defTabSz="932719" rtl="0" eaLnBrk="1" latinLnBrk="0" hangingPunct="1">
        <a:lnSpc>
          <a:spcPct val="100000"/>
        </a:lnSpc>
        <a:spcBef>
          <a:spcPct val="0"/>
        </a:spcBef>
        <a:buNone/>
        <a:defRPr lang="en-US" sz="32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539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3">
          <p15:clr>
            <a:srgbClr val="A4A3A4"/>
          </p15:clr>
        </p15:guide>
        <p15:guide id="29" orient="horz" pos="4135">
          <p15:clr>
            <a:srgbClr val="A4A3A4"/>
          </p15:clr>
        </p15:guide>
        <p15:guide id="30" pos="557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78246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0251406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2091467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30395729"/>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02-06-2020</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85206285"/>
      </p:ext>
    </p:extLst>
  </p:cSld>
  <p:clrMap bg1="lt1" tx1="dk1" bg2="lt2" tx2="dk2" accent1="accent1" accent2="accent2" accent3="accent3" accent4="accent4" accent5="accent5" accent6="accent6" hlink="hlink" folHlink="folHlink"/>
  <p:sldLayoutIdLst>
    <p:sldLayoutId id="2147483797" r:id="rId1"/>
    <p:sldLayoutId id="2147483798" r:id="rId2"/>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B728F3-0CFA-4BEB-B67E-2A01ED21FEC8}" type="datetimeFigureOut">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02-06-2020</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2F6AFA1-6E7A-4276-8BA0-6065B8159AA3}" type="slidenum">
              <a:rPr kumimoji="0" lang="en-IN"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7865674"/>
      </p:ext>
    </p:extLst>
  </p:cSld>
  <p:clrMap bg1="lt1" tx1="dk1" bg2="lt2" tx2="dk2" accent1="accent1" accent2="accent2" accent3="accent3" accent4="accent4" accent5="accent5" accent6="accent6" hlink="hlink" folHlink="folHlink"/>
  <p:sldLayoutIdLst>
    <p:sldLayoutId id="2147483800" r:id="rId1"/>
    <p:sldLayoutId id="2147483801"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2"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85055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 id="2147483837" r:id="rId35"/>
  </p:sldLayoutIdLst>
  <p:transition>
    <p:fade/>
  </p:transition>
  <p:txStyles>
    <p:titleStyle>
      <a:lvl1pPr algn="l" defTabSz="914213"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9" marR="0" indent="-336089" algn="l" defTabSz="91421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95" marR="0" indent="-236507" algn="l" defTabSz="91421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08" marR="0" indent="-224059" algn="l" defTabSz="91421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66" marR="0" indent="-224059" algn="l" defTabSz="914213"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324" marR="0" indent="-224059" algn="l" defTabSz="914213"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088" indent="-228554" algn="l" defTabSz="91421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95" indent="-228554" algn="l" defTabSz="91421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03" indent="-228554" algn="l" defTabSz="91421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10" indent="-228554" algn="l" defTabSz="91421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13" rtl="0" eaLnBrk="1" latinLnBrk="0" hangingPunct="1">
        <a:defRPr sz="1766" kern="1200">
          <a:solidFill>
            <a:schemeClr val="tx1"/>
          </a:solidFill>
          <a:latin typeface="+mn-lt"/>
          <a:ea typeface="+mn-ea"/>
          <a:cs typeface="+mn-cs"/>
        </a:defRPr>
      </a:lvl1pPr>
      <a:lvl2pPr marL="457106" algn="l" defTabSz="914213" rtl="0" eaLnBrk="1" latinLnBrk="0" hangingPunct="1">
        <a:defRPr sz="1766" kern="1200">
          <a:solidFill>
            <a:schemeClr val="tx1"/>
          </a:solidFill>
          <a:latin typeface="+mn-lt"/>
          <a:ea typeface="+mn-ea"/>
          <a:cs typeface="+mn-cs"/>
        </a:defRPr>
      </a:lvl2pPr>
      <a:lvl3pPr marL="914213" algn="l" defTabSz="914213" rtl="0" eaLnBrk="1" latinLnBrk="0" hangingPunct="1">
        <a:defRPr sz="1766" kern="1200">
          <a:solidFill>
            <a:schemeClr val="tx1"/>
          </a:solidFill>
          <a:latin typeface="+mn-lt"/>
          <a:ea typeface="+mn-ea"/>
          <a:cs typeface="+mn-cs"/>
        </a:defRPr>
      </a:lvl3pPr>
      <a:lvl4pPr marL="1371321" algn="l" defTabSz="914213" rtl="0" eaLnBrk="1" latinLnBrk="0" hangingPunct="1">
        <a:defRPr sz="1766" kern="1200">
          <a:solidFill>
            <a:schemeClr val="tx1"/>
          </a:solidFill>
          <a:latin typeface="+mn-lt"/>
          <a:ea typeface="+mn-ea"/>
          <a:cs typeface="+mn-cs"/>
        </a:defRPr>
      </a:lvl4pPr>
      <a:lvl5pPr marL="1828428" algn="l" defTabSz="914213" rtl="0" eaLnBrk="1" latinLnBrk="0" hangingPunct="1">
        <a:defRPr sz="1766" kern="1200">
          <a:solidFill>
            <a:schemeClr val="tx1"/>
          </a:solidFill>
          <a:latin typeface="+mn-lt"/>
          <a:ea typeface="+mn-ea"/>
          <a:cs typeface="+mn-cs"/>
        </a:defRPr>
      </a:lvl5pPr>
      <a:lvl6pPr marL="2285536" algn="l" defTabSz="914213" rtl="0" eaLnBrk="1" latinLnBrk="0" hangingPunct="1">
        <a:defRPr sz="1766" kern="1200">
          <a:solidFill>
            <a:schemeClr val="tx1"/>
          </a:solidFill>
          <a:latin typeface="+mn-lt"/>
          <a:ea typeface="+mn-ea"/>
          <a:cs typeface="+mn-cs"/>
        </a:defRPr>
      </a:lvl6pPr>
      <a:lvl7pPr marL="2742642" algn="l" defTabSz="914213" rtl="0" eaLnBrk="1" latinLnBrk="0" hangingPunct="1">
        <a:defRPr sz="1766" kern="1200">
          <a:solidFill>
            <a:schemeClr val="tx1"/>
          </a:solidFill>
          <a:latin typeface="+mn-lt"/>
          <a:ea typeface="+mn-ea"/>
          <a:cs typeface="+mn-cs"/>
        </a:defRPr>
      </a:lvl7pPr>
      <a:lvl8pPr marL="3199748" algn="l" defTabSz="914213" rtl="0" eaLnBrk="1" latinLnBrk="0" hangingPunct="1">
        <a:defRPr sz="1766" kern="1200">
          <a:solidFill>
            <a:schemeClr val="tx1"/>
          </a:solidFill>
          <a:latin typeface="+mn-lt"/>
          <a:ea typeface="+mn-ea"/>
          <a:cs typeface="+mn-cs"/>
        </a:defRPr>
      </a:lvl8pPr>
      <a:lvl9pPr marL="3656856" algn="l" defTabSz="914213" rtl="0" eaLnBrk="1" latinLnBrk="0" hangingPunct="1">
        <a:defRPr sz="17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6/2/2020</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8436651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3" Type="http://schemas.openxmlformats.org/officeDocument/2006/relationships/hyperlink" Target="https://techcommunity.microsoft.com/t5/biztalk-server-team-blog/legacy-sql-adapter-deprecated/ba-p/1407055" TargetMode="External"/><Relationship Id="rId2" Type="http://schemas.openxmlformats.org/officeDocument/2006/relationships/image" Target="../media/image58.png"/><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57.xml"/><Relationship Id="rId5" Type="http://schemas.openxmlformats.org/officeDocument/2006/relationships/image" Target="../media/image64.jpeg"/><Relationship Id="rId4" Type="http://schemas.openxmlformats.org/officeDocument/2006/relationships/image" Target="../media/image63.jpeg"/></Relationships>
</file>

<file path=ppt/slides/_rels/slide1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67.png"/><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jpe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33.xml"/><Relationship Id="rId6" Type="http://schemas.openxmlformats.org/officeDocument/2006/relationships/hyperlink" Target="http://www.biztalk360.com/biztalk-mapping-patterns/" TargetMode="External"/><Relationship Id="rId5" Type="http://schemas.openxmlformats.org/officeDocument/2006/relationships/hyperlink" Target="https://blog.sandro-pereira.com/" TargetMode="External"/><Relationship Id="rId4" Type="http://schemas.openxmlformats.org/officeDocument/2006/relationships/hyperlink" Target="mailto:sandro.pereira@devscope.ne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androasp/BizTalk-Server-Logos-Stickers/tree/master/BTS2020/Lord-BizTalk-Darth-Vader" TargetMode="External"/><Relationship Id="rId2" Type="http://schemas.openxmlformats.org/officeDocument/2006/relationships/image" Target="../media/image28.png"/><Relationship Id="rId1" Type="http://schemas.openxmlformats.org/officeDocument/2006/relationships/slideLayout" Target="../slideLayouts/slideLayout133.xml"/><Relationship Id="rId4" Type="http://schemas.openxmlformats.org/officeDocument/2006/relationships/hyperlink" Target="https://aka.my/ly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7.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57.xml"/></Relationships>
</file>

<file path=ppt/slides/_rels/slide7.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45.emf"/><Relationship Id="rId3" Type="http://schemas.openxmlformats.org/officeDocument/2006/relationships/image" Target="../media/image35.jpeg"/><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image" Target="../media/image34.jpeg"/><Relationship Id="rId1" Type="http://schemas.openxmlformats.org/officeDocument/2006/relationships/slideLayout" Target="../slideLayouts/slideLayout157.xml"/><Relationship Id="rId6" Type="http://schemas.openxmlformats.org/officeDocument/2006/relationships/image" Target="../media/image38.emf"/><Relationship Id="rId11" Type="http://schemas.openxmlformats.org/officeDocument/2006/relationships/image" Target="../media/image43.emf"/><Relationship Id="rId5" Type="http://schemas.openxmlformats.org/officeDocument/2006/relationships/image" Target="../media/image37.emf"/><Relationship Id="rId15" Type="http://schemas.openxmlformats.org/officeDocument/2006/relationships/image" Target="../media/image47.emf"/><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 Id="rId14" Type="http://schemas.openxmlformats.org/officeDocument/2006/relationships/image" Target="../media/image46.emf"/></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7.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57.xml"/><Relationship Id="rId5" Type="http://schemas.openxmlformats.org/officeDocument/2006/relationships/image" Target="../media/image55.jpeg"/><Relationship Id="rId4" Type="http://schemas.openxmlformats.org/officeDocument/2006/relationships/image" Target="../media/image5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DF37E-3C7F-4806-8ECF-319EFE74AB20}"/>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8313620" y="1919269"/>
            <a:ext cx="2370628" cy="2370629"/>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
        <p:nvSpPr>
          <p:cNvPr id="9" name="TextBox 4">
            <a:extLst>
              <a:ext uri="{FF2B5EF4-FFF2-40B4-BE49-F238E27FC236}">
                <a16:creationId xmlns:a16="http://schemas.microsoft.com/office/drawing/2014/main" id="{2292C0B0-0327-44E3-BB0E-DFAC79755BE4}"/>
              </a:ext>
            </a:extLst>
          </p:cNvPr>
          <p:cNvSpPr txBox="1"/>
          <p:nvPr/>
        </p:nvSpPr>
        <p:spPr>
          <a:xfrm>
            <a:off x="258410" y="2292731"/>
            <a:ext cx="632130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3600" b="1" dirty="0">
                <a:solidFill>
                  <a:schemeClr val="bg1"/>
                </a:solidFill>
                <a:latin typeface="Lato" panose="020F0502020204030203" pitchFamily="34" charset="0"/>
                <a:ea typeface="Lato" panose="020F0502020204030203" pitchFamily="34" charset="0"/>
                <a:cs typeface="Poppins SemiBold" panose="00000700000000000000" pitchFamily="50" charset="0"/>
              </a:rPr>
              <a:t>Sandro Pereira</a:t>
            </a:r>
            <a:endParaRPr kumimoji="0" lang="en-IN" sz="3600" b="1" i="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Poppins SemiBold" panose="00000700000000000000" pitchFamily="50" charset="0"/>
            </a:endParaRPr>
          </a:p>
        </p:txBody>
      </p:sp>
      <p:sp>
        <p:nvSpPr>
          <p:cNvPr id="10" name="TextBox 5">
            <a:extLst>
              <a:ext uri="{FF2B5EF4-FFF2-40B4-BE49-F238E27FC236}">
                <a16:creationId xmlns:a16="http://schemas.microsoft.com/office/drawing/2014/main" id="{87E03FA6-1F74-4A56-8FA3-44F9438100D5}"/>
              </a:ext>
            </a:extLst>
          </p:cNvPr>
          <p:cNvSpPr txBox="1"/>
          <p:nvPr/>
        </p:nvSpPr>
        <p:spPr>
          <a:xfrm>
            <a:off x="258411" y="2897694"/>
            <a:ext cx="632130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chemeClr val="bg1"/>
                </a:solidFill>
                <a:effectLst/>
                <a:uLnTx/>
                <a:uFillTx/>
                <a:latin typeface="Lato" panose="020F0502020204030203" pitchFamily="34" charset="0"/>
                <a:ea typeface="Karla" pitchFamily="2" charset="0"/>
                <a:cs typeface="Lato" panose="020F0502020204030203" pitchFamily="34" charset="0"/>
              </a:rPr>
              <a:t>Azure MVP | Head of Integration @ DevScope</a:t>
            </a:r>
            <a:endParaRPr kumimoji="0" lang="en-IN" sz="1800" b="0" i="0" u="none" strike="noStrike" kern="1200" cap="none" spc="0" normalizeH="0" baseline="0" noProof="0" dirty="0">
              <a:ln>
                <a:noFill/>
              </a:ln>
              <a:solidFill>
                <a:schemeClr val="bg1"/>
              </a:solidFill>
              <a:effectLst/>
              <a:uLnTx/>
              <a:uFillTx/>
              <a:latin typeface="Lato" panose="020F0502020204030203" pitchFamily="34" charset="0"/>
              <a:ea typeface="Karla" pitchFamily="2" charset="0"/>
              <a:cs typeface="Lato" panose="020F0502020204030203" pitchFamily="34" charset="0"/>
            </a:endParaRPr>
          </a:p>
        </p:txBody>
      </p:sp>
      <p:sp>
        <p:nvSpPr>
          <p:cNvPr id="11" name="TextBox 6">
            <a:extLst>
              <a:ext uri="{FF2B5EF4-FFF2-40B4-BE49-F238E27FC236}">
                <a16:creationId xmlns:a16="http://schemas.microsoft.com/office/drawing/2014/main" id="{B874273B-9C33-4B6E-BB77-FC9736EC9912}"/>
              </a:ext>
            </a:extLst>
          </p:cNvPr>
          <p:cNvSpPr txBox="1"/>
          <p:nvPr/>
        </p:nvSpPr>
        <p:spPr>
          <a:xfrm>
            <a:off x="258409" y="3246918"/>
            <a:ext cx="632130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2800" b="1" dirty="0">
                <a:solidFill>
                  <a:schemeClr val="bg1"/>
                </a:solidFill>
                <a:latin typeface="Lato" panose="020F0502020204030203" pitchFamily="34" charset="0"/>
                <a:ea typeface="Karla" pitchFamily="2" charset="0"/>
                <a:cs typeface="Lato" panose="020F0502020204030203" pitchFamily="34" charset="0"/>
              </a:rPr>
              <a:t>BizTalk Server 2020: Migration Path</a:t>
            </a:r>
          </a:p>
        </p:txBody>
      </p:sp>
    </p:spTree>
    <p:extLst>
      <p:ext uri="{BB962C8B-B14F-4D97-AF65-F5344CB8AC3E}">
        <p14:creationId xmlns:p14="http://schemas.microsoft.com/office/powerpoint/2010/main" val="1643014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429000"/>
            <a:ext cx="3654086" cy="3429000"/>
          </a:xfrm>
          <a:prstGeom prst="rect">
            <a:avLst/>
          </a:prstGeom>
          <a:solidFill>
            <a:srgbClr val="058644"/>
          </a:solidFill>
        </p:spPr>
      </p:sp>
      <p:sp>
        <p:nvSpPr>
          <p:cNvPr id="3" name="AutoShape 3"/>
          <p:cNvSpPr/>
          <p:nvPr/>
        </p:nvSpPr>
        <p:spPr>
          <a:xfrm>
            <a:off x="3654086" y="0"/>
            <a:ext cx="3654086" cy="3429000"/>
          </a:xfrm>
          <a:prstGeom prst="rect">
            <a:avLst/>
          </a:prstGeom>
          <a:solidFill>
            <a:srgbClr val="E24301"/>
          </a:solidFill>
        </p:spPr>
      </p:sp>
      <p:pic>
        <p:nvPicPr>
          <p:cNvPr id="4" name="Picture 4"/>
          <p:cNvPicPr>
            <a:picLocks noChangeAspect="1"/>
          </p:cNvPicPr>
          <p:nvPr/>
        </p:nvPicPr>
        <p:blipFill>
          <a:blip r:embed="rId2"/>
          <a:srcRect l="14434" r="14434"/>
          <a:stretch>
            <a:fillRect/>
          </a:stretch>
        </p:blipFill>
        <p:spPr>
          <a:xfrm>
            <a:off x="3654086" y="3429000"/>
            <a:ext cx="3654086" cy="3429000"/>
          </a:xfrm>
          <a:prstGeom prst="rect">
            <a:avLst/>
          </a:prstGeom>
        </p:spPr>
      </p:pic>
      <p:pic>
        <p:nvPicPr>
          <p:cNvPr id="5" name="Picture 5"/>
          <p:cNvPicPr>
            <a:picLocks noChangeAspect="1"/>
          </p:cNvPicPr>
          <p:nvPr/>
        </p:nvPicPr>
        <p:blipFill>
          <a:blip r:embed="rId3"/>
          <a:srcRect l="13368" r="13368"/>
          <a:stretch>
            <a:fillRect/>
          </a:stretch>
        </p:blipFill>
        <p:spPr>
          <a:xfrm>
            <a:off x="0" y="0"/>
            <a:ext cx="3654086" cy="3429000"/>
          </a:xfrm>
          <a:prstGeom prst="rect">
            <a:avLst/>
          </a:prstGeom>
        </p:spPr>
      </p:pic>
      <p:sp>
        <p:nvSpPr>
          <p:cNvPr id="6" name="AutoShape 6"/>
          <p:cNvSpPr/>
          <p:nvPr/>
        </p:nvSpPr>
        <p:spPr>
          <a:xfrm>
            <a:off x="7308173" y="4391140"/>
            <a:ext cx="4877923" cy="2466860"/>
          </a:xfrm>
          <a:prstGeom prst="rect">
            <a:avLst/>
          </a:prstGeom>
          <a:solidFill>
            <a:srgbClr val="F6F6F6">
              <a:alpha val="65882"/>
            </a:srgbClr>
          </a:solidFill>
        </p:spPr>
      </p:sp>
      <p:grpSp>
        <p:nvGrpSpPr>
          <p:cNvPr id="8" name="Group 8"/>
          <p:cNvGrpSpPr/>
          <p:nvPr/>
        </p:nvGrpSpPr>
        <p:grpSpPr>
          <a:xfrm>
            <a:off x="4057259" y="652701"/>
            <a:ext cx="2847743" cy="2138026"/>
            <a:chOff x="0" y="-57151"/>
            <a:chExt cx="5695486" cy="4276052"/>
          </a:xfrm>
        </p:grpSpPr>
        <p:sp>
          <p:nvSpPr>
            <p:cNvPr id="9" name="TextBox 9"/>
            <p:cNvSpPr txBox="1"/>
            <p:nvPr/>
          </p:nvSpPr>
          <p:spPr>
            <a:xfrm>
              <a:off x="0" y="-57151"/>
              <a:ext cx="5695486" cy="1373582"/>
            </a:xfrm>
            <a:prstGeom prst="rect">
              <a:avLst/>
            </a:prstGeom>
          </p:spPr>
          <p:txBody>
            <a:bodyPr lIns="0" tIns="0" rIns="0" bIns="0" rtlCol="0" anchor="t">
              <a:spAutoFit/>
            </a:bodyPr>
            <a:lstStyle/>
            <a:p>
              <a:pPr algn="ctr" defTabSz="609630">
                <a:lnSpc>
                  <a:spcPts val="2800"/>
                </a:lnSpc>
              </a:pPr>
              <a:r>
                <a:rPr lang="en-US" sz="2000" spc="300" dirty="0">
                  <a:solidFill>
                    <a:srgbClr val="F2F4F3"/>
                  </a:solidFill>
                  <a:latin typeface="Montserrat Light"/>
                </a:rPr>
                <a:t>IN-PLACE UPGRADE</a:t>
              </a:r>
            </a:p>
          </p:txBody>
        </p:sp>
        <p:sp>
          <p:nvSpPr>
            <p:cNvPr id="10" name="TextBox 10"/>
            <p:cNvSpPr txBox="1"/>
            <p:nvPr/>
          </p:nvSpPr>
          <p:spPr>
            <a:xfrm>
              <a:off x="0" y="1488281"/>
              <a:ext cx="5695486" cy="2730620"/>
            </a:xfrm>
            <a:prstGeom prst="rect">
              <a:avLst/>
            </a:prstGeom>
          </p:spPr>
          <p:txBody>
            <a:bodyPr lIns="0" tIns="0" rIns="0" bIns="0" rtlCol="0" anchor="t">
              <a:spAutoFit/>
            </a:bodyPr>
            <a:lstStyle/>
            <a:p>
              <a:pPr algn="ctr" defTabSz="609630">
                <a:lnSpc>
                  <a:spcPts val="1800"/>
                </a:lnSpc>
              </a:pPr>
              <a:r>
                <a:rPr lang="en-US" sz="1200" dirty="0">
                  <a:solidFill>
                    <a:srgbClr val="F2F4F3"/>
                  </a:solidFill>
                  <a:latin typeface="Montserrat Light"/>
                </a:rPr>
                <a:t>Only supported from BizTalk Server 2016 to BizTalk Server 2020 in </a:t>
              </a:r>
              <a:r>
                <a:rPr lang="en-US" sz="1200" dirty="0">
                  <a:solidFill>
                    <a:srgbClr val="F2F4F3"/>
                  </a:solidFill>
                  <a:latin typeface="Montserrat Light Bold"/>
                </a:rPr>
                <a:t>certain conditions</a:t>
              </a:r>
              <a:r>
                <a:rPr lang="en-US" sz="1200" dirty="0">
                  <a:solidFill>
                    <a:srgbClr val="F2F4F3"/>
                  </a:solidFill>
                  <a:latin typeface="Montserrat Light"/>
                </a:rPr>
                <a:t>!</a:t>
              </a:r>
            </a:p>
            <a:p>
              <a:pPr algn="ctr" defTabSz="609630">
                <a:lnSpc>
                  <a:spcPts val="1800"/>
                </a:lnSpc>
              </a:pPr>
              <a:endParaRPr lang="en-US" sz="1200" dirty="0">
                <a:solidFill>
                  <a:srgbClr val="F2F4F3"/>
                </a:solidFill>
                <a:latin typeface="Montserrat Light"/>
              </a:endParaRPr>
            </a:p>
            <a:p>
              <a:pPr algn="ctr" defTabSz="609630">
                <a:lnSpc>
                  <a:spcPts val="1800"/>
                </a:lnSpc>
              </a:pPr>
              <a:r>
                <a:rPr lang="en-US" sz="1200" b="1" dirty="0">
                  <a:solidFill>
                    <a:srgbClr val="F2F4F3"/>
                  </a:solidFill>
                  <a:latin typeface="Montserrat Light"/>
                </a:rPr>
                <a:t>Too risky </a:t>
              </a:r>
              <a:r>
                <a:rPr lang="en-US" sz="1200" dirty="0">
                  <a:solidFill>
                    <a:srgbClr val="F2F4F3"/>
                  </a:solidFill>
                  <a:latin typeface="Montserrat Light"/>
                </a:rPr>
                <a:t>to perform in production environments</a:t>
              </a:r>
            </a:p>
          </p:txBody>
        </p:sp>
      </p:grpSp>
      <p:grpSp>
        <p:nvGrpSpPr>
          <p:cNvPr id="11" name="Group 11"/>
          <p:cNvGrpSpPr/>
          <p:nvPr/>
        </p:nvGrpSpPr>
        <p:grpSpPr>
          <a:xfrm>
            <a:off x="403172" y="3845064"/>
            <a:ext cx="2847743" cy="2369927"/>
            <a:chOff x="0" y="-57149"/>
            <a:chExt cx="5695486" cy="4739853"/>
          </a:xfrm>
        </p:grpSpPr>
        <p:sp>
          <p:nvSpPr>
            <p:cNvPr id="12" name="TextBox 12"/>
            <p:cNvSpPr txBox="1"/>
            <p:nvPr/>
          </p:nvSpPr>
          <p:spPr>
            <a:xfrm>
              <a:off x="0" y="-57149"/>
              <a:ext cx="5695486" cy="2809871"/>
            </a:xfrm>
            <a:prstGeom prst="rect">
              <a:avLst/>
            </a:prstGeom>
          </p:spPr>
          <p:txBody>
            <a:bodyPr lIns="0" tIns="0" rIns="0" bIns="0" rtlCol="0" anchor="t">
              <a:spAutoFit/>
            </a:bodyPr>
            <a:lstStyle/>
            <a:p>
              <a:pPr algn="ctr" defTabSz="609630">
                <a:lnSpc>
                  <a:spcPts val="2800"/>
                </a:lnSpc>
              </a:pPr>
              <a:r>
                <a:rPr lang="en-US" sz="2000" spc="300" dirty="0">
                  <a:solidFill>
                    <a:srgbClr val="F2F4F3"/>
                  </a:solidFill>
                  <a:latin typeface="Montserrat Light"/>
                </a:rPr>
                <a:t>MIGRATE SOLUTIONS TO NEW ENVIRONMENT</a:t>
              </a:r>
            </a:p>
          </p:txBody>
        </p:sp>
        <p:sp>
          <p:nvSpPr>
            <p:cNvPr id="13" name="TextBox 13"/>
            <p:cNvSpPr txBox="1"/>
            <p:nvPr/>
          </p:nvSpPr>
          <p:spPr>
            <a:xfrm>
              <a:off x="0" y="2881312"/>
              <a:ext cx="5695486" cy="1801392"/>
            </a:xfrm>
            <a:prstGeom prst="rect">
              <a:avLst/>
            </a:prstGeom>
          </p:spPr>
          <p:txBody>
            <a:bodyPr lIns="0" tIns="0" rIns="0" bIns="0" rtlCol="0" anchor="t">
              <a:spAutoFit/>
            </a:bodyPr>
            <a:lstStyle/>
            <a:p>
              <a:pPr algn="ctr" defTabSz="609630">
                <a:lnSpc>
                  <a:spcPts val="1800"/>
                </a:lnSpc>
              </a:pPr>
              <a:r>
                <a:rPr lang="en-US" sz="1200" dirty="0">
                  <a:solidFill>
                    <a:srgbClr val="F2F4F3"/>
                  </a:solidFill>
                  <a:latin typeface="Montserrat Light"/>
                </a:rPr>
                <a:t>The easier, safer and ideal way to migrate to a new version of BizTalk Server .</a:t>
              </a:r>
            </a:p>
            <a:p>
              <a:pPr algn="ctr" defTabSz="609630">
                <a:lnSpc>
                  <a:spcPts val="1800"/>
                </a:lnSpc>
              </a:pPr>
              <a:endParaRPr lang="en-US" sz="1200" dirty="0">
                <a:solidFill>
                  <a:srgbClr val="F2F4F3"/>
                </a:solidFill>
                <a:latin typeface="Montserrat Light"/>
              </a:endParaRPr>
            </a:p>
            <a:p>
              <a:pPr algn="ctr" defTabSz="609630">
                <a:lnSpc>
                  <a:spcPts val="1800"/>
                </a:lnSpc>
              </a:pPr>
              <a:r>
                <a:rPr lang="en-US" sz="1200" dirty="0">
                  <a:solidFill>
                    <a:srgbClr val="F2F4F3"/>
                  </a:solidFill>
                  <a:latin typeface="Montserrat Light"/>
                </a:rPr>
                <a:t>100% of my clients use this approach!</a:t>
              </a:r>
            </a:p>
          </p:txBody>
        </p:sp>
      </p:grpSp>
      <p:sp>
        <p:nvSpPr>
          <p:cNvPr id="14" name="TextBox 14"/>
          <p:cNvSpPr txBox="1"/>
          <p:nvPr/>
        </p:nvSpPr>
        <p:spPr>
          <a:xfrm>
            <a:off x="8308961" y="762000"/>
            <a:ext cx="3197239" cy="2205732"/>
          </a:xfrm>
          <a:prstGeom prst="rect">
            <a:avLst/>
          </a:prstGeom>
        </p:spPr>
        <p:txBody>
          <a:bodyPr lIns="0" tIns="0" rIns="0" bIns="0" rtlCol="0" anchor="t">
            <a:spAutoFit/>
          </a:bodyPr>
          <a:lstStyle/>
          <a:p>
            <a:pPr defTabSz="609630">
              <a:lnSpc>
                <a:spcPts val="4267"/>
              </a:lnSpc>
            </a:pPr>
            <a:r>
              <a:rPr lang="en-US" sz="4267">
                <a:solidFill>
                  <a:srgbClr val="1D1C24"/>
                </a:solidFill>
                <a:latin typeface="HK Grotesk Light"/>
              </a:rPr>
              <a:t>MIGRATING </a:t>
            </a:r>
            <a:r>
              <a:rPr lang="en-US" sz="4266">
                <a:solidFill>
                  <a:srgbClr val="1D1C24"/>
                </a:solidFill>
                <a:latin typeface="HK Grotesk Light"/>
              </a:rPr>
              <a:t>TO BIZTALK SERVER 2020</a:t>
            </a:r>
          </a:p>
        </p:txBody>
      </p:sp>
      <p:sp>
        <p:nvSpPr>
          <p:cNvPr id="15" name="TextBox 7">
            <a:extLst>
              <a:ext uri="{FF2B5EF4-FFF2-40B4-BE49-F238E27FC236}">
                <a16:creationId xmlns:a16="http://schemas.microsoft.com/office/drawing/2014/main" id="{8B4A809F-86B3-49A0-9695-A08AF6B71BB2}"/>
              </a:ext>
            </a:extLst>
          </p:cNvPr>
          <p:cNvSpPr txBox="1"/>
          <p:nvPr/>
        </p:nvSpPr>
        <p:spPr>
          <a:xfrm>
            <a:off x="7698200" y="4942140"/>
            <a:ext cx="4208455" cy="814390"/>
          </a:xfrm>
          <a:prstGeom prst="rect">
            <a:avLst/>
          </a:prstGeom>
        </p:spPr>
        <p:txBody>
          <a:bodyPr wrap="square" lIns="0" tIns="0" rIns="0" bIns="0" rtlCol="0" anchor="t">
            <a:spAutoFit/>
          </a:bodyPr>
          <a:lstStyle/>
          <a:p>
            <a:pPr algn="just" defTabSz="609630">
              <a:lnSpc>
                <a:spcPts val="2227"/>
              </a:lnSpc>
              <a:spcBef>
                <a:spcPts val="1337"/>
              </a:spcBef>
            </a:pPr>
            <a:r>
              <a:rPr lang="en-US" sz="1400" dirty="0">
                <a:solidFill>
                  <a:srgbClr val="191919"/>
                </a:solidFill>
                <a:latin typeface="Maven Pro Regular"/>
              </a:rPr>
              <a:t>In more than </a:t>
            </a:r>
            <a:r>
              <a:rPr lang="en-US" sz="1400" b="1" dirty="0">
                <a:solidFill>
                  <a:srgbClr val="191919"/>
                </a:solidFill>
                <a:latin typeface="Maven Pro Regular"/>
              </a:rPr>
              <a:t>16 years </a:t>
            </a:r>
            <a:r>
              <a:rPr lang="en-US" sz="1400" dirty="0">
                <a:solidFill>
                  <a:srgbClr val="191919"/>
                </a:solidFill>
                <a:latin typeface="Maven Pro Regular"/>
              </a:rPr>
              <a:t>working with BizTalk Server, I </a:t>
            </a:r>
            <a:r>
              <a:rPr lang="en-US" sz="1400" b="1" dirty="0">
                <a:solidFill>
                  <a:srgbClr val="191919"/>
                </a:solidFill>
                <a:latin typeface="Maven Pro Regular"/>
              </a:rPr>
              <a:t>never</a:t>
            </a:r>
            <a:r>
              <a:rPr lang="en-US" sz="1400" dirty="0">
                <a:solidFill>
                  <a:srgbClr val="191919"/>
                </a:solidFill>
                <a:latin typeface="Maven Pro Regular"/>
              </a:rPr>
              <a:t> </a:t>
            </a:r>
            <a:r>
              <a:rPr lang="en-US" sz="1400" b="1" dirty="0">
                <a:solidFill>
                  <a:srgbClr val="191919"/>
                </a:solidFill>
                <a:latin typeface="Maven Pro Regular"/>
              </a:rPr>
              <a:t>perform</a:t>
            </a:r>
            <a:r>
              <a:rPr lang="en-US" sz="1400" dirty="0">
                <a:solidFill>
                  <a:srgbClr val="191919"/>
                </a:solidFill>
                <a:latin typeface="Maven Pro Regular"/>
              </a:rPr>
              <a:t> an </a:t>
            </a:r>
            <a:r>
              <a:rPr lang="en-US" sz="1400" b="1" dirty="0">
                <a:solidFill>
                  <a:srgbClr val="191919"/>
                </a:solidFill>
                <a:latin typeface="Maven Pro Regular"/>
              </a:rPr>
              <a:t>in-place upgrade</a:t>
            </a:r>
            <a:r>
              <a:rPr lang="en-US" sz="1400" dirty="0">
                <a:solidFill>
                  <a:srgbClr val="191919"/>
                </a:solidFill>
                <a:latin typeface="Maven Pro Regular"/>
              </a:rPr>
              <a:t> on a production environment.</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4301"/>
        </a:solidFill>
        <a:effectLst/>
      </p:bgPr>
    </p:bg>
    <p:spTree>
      <p:nvGrpSpPr>
        <p:cNvPr id="1" name=""/>
        <p:cNvGrpSpPr/>
        <p:nvPr/>
      </p:nvGrpSpPr>
      <p:grpSpPr>
        <a:xfrm>
          <a:off x="0" y="0"/>
          <a:ext cx="0" cy="0"/>
          <a:chOff x="0" y="0"/>
          <a:chExt cx="0" cy="0"/>
        </a:xfrm>
      </p:grpSpPr>
      <p:sp>
        <p:nvSpPr>
          <p:cNvPr id="23" name="AutoShape 6">
            <a:extLst>
              <a:ext uri="{FF2B5EF4-FFF2-40B4-BE49-F238E27FC236}">
                <a16:creationId xmlns:a16="http://schemas.microsoft.com/office/drawing/2014/main" id="{E9A595EA-1AE8-4730-A3EA-91C3C5805330}"/>
              </a:ext>
            </a:extLst>
          </p:cNvPr>
          <p:cNvSpPr/>
          <p:nvPr/>
        </p:nvSpPr>
        <p:spPr>
          <a:xfrm>
            <a:off x="7327233" y="4391140"/>
            <a:ext cx="4858864" cy="2466860"/>
          </a:xfrm>
          <a:prstGeom prst="rect">
            <a:avLst/>
          </a:prstGeom>
          <a:solidFill>
            <a:srgbClr val="F6F6F6">
              <a:alpha val="65882"/>
            </a:srgbClr>
          </a:solidFill>
        </p:spPr>
        <p:txBody>
          <a:bodyPr/>
          <a:lstStyle/>
          <a:p>
            <a:endParaRPr lang="pt-PT" dirty="0"/>
          </a:p>
        </p:txBody>
      </p:sp>
      <p:sp>
        <p:nvSpPr>
          <p:cNvPr id="2" name="AutoShape 2"/>
          <p:cNvSpPr/>
          <p:nvPr/>
        </p:nvSpPr>
        <p:spPr>
          <a:xfrm>
            <a:off x="0" y="3363280"/>
            <a:ext cx="3638104" cy="3494720"/>
          </a:xfrm>
          <a:prstGeom prst="rect">
            <a:avLst/>
          </a:prstGeom>
          <a:solidFill>
            <a:schemeClr val="bg1"/>
          </a:solidFill>
        </p:spPr>
      </p:sp>
      <p:sp>
        <p:nvSpPr>
          <p:cNvPr id="3" name="AutoShape 3"/>
          <p:cNvSpPr/>
          <p:nvPr/>
        </p:nvSpPr>
        <p:spPr>
          <a:xfrm>
            <a:off x="3638104" y="0"/>
            <a:ext cx="3789662" cy="3429000"/>
          </a:xfrm>
          <a:prstGeom prst="rect">
            <a:avLst/>
          </a:prstGeom>
          <a:solidFill>
            <a:schemeClr val="bg1"/>
          </a:solidFill>
        </p:spPr>
      </p:sp>
      <p:sp>
        <p:nvSpPr>
          <p:cNvPr id="6" name="TextBox 6"/>
          <p:cNvSpPr txBox="1"/>
          <p:nvPr/>
        </p:nvSpPr>
        <p:spPr>
          <a:xfrm>
            <a:off x="7885300" y="1324633"/>
            <a:ext cx="3972715" cy="1117742"/>
          </a:xfrm>
          <a:prstGeom prst="rect">
            <a:avLst/>
          </a:prstGeom>
        </p:spPr>
        <p:txBody>
          <a:bodyPr wrap="square" lIns="0" tIns="0" rIns="0" bIns="0" rtlCol="0" anchor="t">
            <a:spAutoFit/>
          </a:bodyPr>
          <a:lstStyle/>
          <a:p>
            <a:pPr defTabSz="609630">
              <a:lnSpc>
                <a:spcPts val="4266"/>
              </a:lnSpc>
              <a:spcBef>
                <a:spcPct val="0"/>
              </a:spcBef>
            </a:pPr>
            <a:r>
              <a:rPr lang="en-US" sz="4266" dirty="0">
                <a:solidFill>
                  <a:srgbClr val="FFFDFD"/>
                </a:solidFill>
                <a:latin typeface="HK Grotesk Light"/>
              </a:rPr>
              <a:t>IN-PLACE UPGRADE</a:t>
            </a:r>
          </a:p>
        </p:txBody>
      </p:sp>
      <p:grpSp>
        <p:nvGrpSpPr>
          <p:cNvPr id="7" name="Group 7"/>
          <p:cNvGrpSpPr/>
          <p:nvPr/>
        </p:nvGrpSpPr>
        <p:grpSpPr>
          <a:xfrm>
            <a:off x="3814010" y="491967"/>
            <a:ext cx="3416165" cy="1328103"/>
            <a:chOff x="0" y="-57149"/>
            <a:chExt cx="7579320" cy="2656206"/>
          </a:xfrm>
        </p:grpSpPr>
        <p:sp>
          <p:nvSpPr>
            <p:cNvPr id="8" name="TextBox 8"/>
            <p:cNvSpPr txBox="1"/>
            <p:nvPr/>
          </p:nvSpPr>
          <p:spPr>
            <a:xfrm>
              <a:off x="0" y="-57149"/>
              <a:ext cx="7579320" cy="665310"/>
            </a:xfrm>
            <a:prstGeom prst="rect">
              <a:avLst/>
            </a:prstGeom>
          </p:spPr>
          <p:txBody>
            <a:bodyPr lIns="0" tIns="0" rIns="0" bIns="0" rtlCol="0" anchor="t">
              <a:spAutoFit/>
            </a:bodyPr>
            <a:lstStyle/>
            <a:p>
              <a:pPr defTabSz="609630">
                <a:lnSpc>
                  <a:spcPts val="2800"/>
                </a:lnSpc>
              </a:pPr>
              <a:r>
                <a:rPr lang="en-US" sz="2000" spc="300" dirty="0">
                  <a:solidFill>
                    <a:srgbClr val="1D1C24"/>
                  </a:solidFill>
                  <a:latin typeface="Montserrat Light"/>
                </a:rPr>
                <a:t>OPERATING SYSTEM</a:t>
              </a:r>
            </a:p>
          </p:txBody>
        </p:sp>
        <p:sp>
          <p:nvSpPr>
            <p:cNvPr id="9" name="TextBox 9"/>
            <p:cNvSpPr txBox="1"/>
            <p:nvPr/>
          </p:nvSpPr>
          <p:spPr>
            <a:xfrm>
              <a:off x="0" y="791767"/>
              <a:ext cx="7579320" cy="1807290"/>
            </a:xfrm>
            <a:prstGeom prst="rect">
              <a:avLst/>
            </a:prstGeom>
          </p:spPr>
          <p:txBody>
            <a:bodyPr lIns="0" tIns="0" rIns="0" bIns="0" rtlCol="0" anchor="t">
              <a:spAutoFit/>
            </a:bodyPr>
            <a:lstStyle/>
            <a:p>
              <a:pPr algn="ctr" defTabSz="609630">
                <a:lnSpc>
                  <a:spcPts val="1800"/>
                </a:lnSpc>
              </a:pPr>
              <a:r>
                <a:rPr lang="en-US" sz="1200" b="1" dirty="0">
                  <a:solidFill>
                    <a:srgbClr val="1D1C24"/>
                  </a:solidFill>
                  <a:latin typeface="Montserrat Light"/>
                </a:rPr>
                <a:t>Windows Server 2016		Yes</a:t>
              </a:r>
            </a:p>
            <a:p>
              <a:pPr algn="ctr" defTabSz="609630">
                <a:lnSpc>
                  <a:spcPts val="1800"/>
                </a:lnSpc>
              </a:pPr>
              <a:r>
                <a:rPr lang="en-US" sz="1200" dirty="0">
                  <a:solidFill>
                    <a:srgbClr val="FF0000"/>
                  </a:solidFill>
                  <a:latin typeface="Montserrat Light"/>
                </a:rPr>
                <a:t>Windows Server 2012 R2		No</a:t>
              </a:r>
            </a:p>
            <a:p>
              <a:pPr algn="ctr" defTabSz="609630">
                <a:lnSpc>
                  <a:spcPts val="1800"/>
                </a:lnSpc>
              </a:pPr>
              <a:r>
                <a:rPr lang="en-US" sz="1200" b="1" dirty="0">
                  <a:solidFill>
                    <a:srgbClr val="1D1C24"/>
                  </a:solidFill>
                  <a:latin typeface="Montserrat Light"/>
                </a:rPr>
                <a:t>Windows 10			Yes</a:t>
              </a:r>
            </a:p>
            <a:p>
              <a:pPr algn="ctr" defTabSz="609630">
                <a:lnSpc>
                  <a:spcPts val="1800"/>
                </a:lnSpc>
              </a:pPr>
              <a:r>
                <a:rPr lang="en-US" sz="1200" dirty="0">
                  <a:solidFill>
                    <a:srgbClr val="FF0000"/>
                  </a:solidFill>
                  <a:latin typeface="Montserrat Light"/>
                </a:rPr>
                <a:t>Windows 8.1			No</a:t>
              </a:r>
            </a:p>
          </p:txBody>
        </p:sp>
      </p:grpSp>
      <p:pic>
        <p:nvPicPr>
          <p:cNvPr id="13" name="Picture 12">
            <a:extLst>
              <a:ext uri="{FF2B5EF4-FFF2-40B4-BE49-F238E27FC236}">
                <a16:creationId xmlns:a16="http://schemas.microsoft.com/office/drawing/2014/main" id="{7B063381-806C-4C19-A2E4-3F3A5258685A}"/>
              </a:ext>
            </a:extLst>
          </p:cNvPr>
          <p:cNvPicPr>
            <a:picLocks noChangeAspect="1"/>
          </p:cNvPicPr>
          <p:nvPr/>
        </p:nvPicPr>
        <p:blipFill rotWithShape="1">
          <a:blip r:embed="rId2"/>
          <a:srcRect t="9523" b="-897"/>
          <a:stretch/>
        </p:blipFill>
        <p:spPr>
          <a:xfrm>
            <a:off x="0" y="0"/>
            <a:ext cx="3638106" cy="3462977"/>
          </a:xfrm>
          <a:prstGeom prst="rect">
            <a:avLst/>
          </a:prstGeom>
        </p:spPr>
      </p:pic>
      <p:sp>
        <p:nvSpPr>
          <p:cNvPr id="14" name="AutoShape 3">
            <a:extLst>
              <a:ext uri="{FF2B5EF4-FFF2-40B4-BE49-F238E27FC236}">
                <a16:creationId xmlns:a16="http://schemas.microsoft.com/office/drawing/2014/main" id="{2FDF89C3-67DB-44A2-8B8B-F51ADDD8F951}"/>
              </a:ext>
            </a:extLst>
          </p:cNvPr>
          <p:cNvSpPr/>
          <p:nvPr/>
        </p:nvSpPr>
        <p:spPr>
          <a:xfrm>
            <a:off x="3638106" y="3429000"/>
            <a:ext cx="3789660" cy="3429000"/>
          </a:xfrm>
          <a:prstGeom prst="rect">
            <a:avLst/>
          </a:prstGeom>
          <a:solidFill>
            <a:schemeClr val="bg1"/>
          </a:solidFill>
        </p:spPr>
      </p:sp>
      <p:grpSp>
        <p:nvGrpSpPr>
          <p:cNvPr id="16" name="Group 7">
            <a:extLst>
              <a:ext uri="{FF2B5EF4-FFF2-40B4-BE49-F238E27FC236}">
                <a16:creationId xmlns:a16="http://schemas.microsoft.com/office/drawing/2014/main" id="{3D745040-81BD-401B-AA4A-3AC5C3EDF60F}"/>
              </a:ext>
            </a:extLst>
          </p:cNvPr>
          <p:cNvGrpSpPr/>
          <p:nvPr/>
        </p:nvGrpSpPr>
        <p:grpSpPr>
          <a:xfrm>
            <a:off x="348916" y="3363280"/>
            <a:ext cx="6892101" cy="1558936"/>
            <a:chOff x="0" y="-57149"/>
            <a:chExt cx="7579320" cy="3117872"/>
          </a:xfrm>
        </p:grpSpPr>
        <p:sp>
          <p:nvSpPr>
            <p:cNvPr id="17" name="TextBox 8">
              <a:extLst>
                <a:ext uri="{FF2B5EF4-FFF2-40B4-BE49-F238E27FC236}">
                  <a16:creationId xmlns:a16="http://schemas.microsoft.com/office/drawing/2014/main" id="{AD3ADA9A-A21F-4DC3-A67C-720C2D1BEAF9}"/>
                </a:ext>
              </a:extLst>
            </p:cNvPr>
            <p:cNvSpPr txBox="1"/>
            <p:nvPr/>
          </p:nvSpPr>
          <p:spPr>
            <a:xfrm>
              <a:off x="0" y="-57149"/>
              <a:ext cx="7579320" cy="665310"/>
            </a:xfrm>
            <a:prstGeom prst="rect">
              <a:avLst/>
            </a:prstGeom>
          </p:spPr>
          <p:txBody>
            <a:bodyPr lIns="0" tIns="0" rIns="0" bIns="0" rtlCol="0" anchor="t">
              <a:spAutoFit/>
            </a:bodyPr>
            <a:lstStyle/>
            <a:p>
              <a:pPr defTabSz="609630">
                <a:lnSpc>
                  <a:spcPts val="2800"/>
                </a:lnSpc>
              </a:pPr>
              <a:r>
                <a:rPr lang="en-US" sz="2000" spc="300" dirty="0">
                  <a:solidFill>
                    <a:srgbClr val="1D1C24"/>
                  </a:solidFill>
                  <a:latin typeface="Montserrat Light"/>
                </a:rPr>
                <a:t>BizTalk Server 2020 Editions</a:t>
              </a:r>
            </a:p>
          </p:txBody>
        </p:sp>
        <p:sp>
          <p:nvSpPr>
            <p:cNvPr id="18" name="TextBox 9">
              <a:extLst>
                <a:ext uri="{FF2B5EF4-FFF2-40B4-BE49-F238E27FC236}">
                  <a16:creationId xmlns:a16="http://schemas.microsoft.com/office/drawing/2014/main" id="{F4CFE44A-908D-4611-9F9B-63987D1DC528}"/>
                </a:ext>
              </a:extLst>
            </p:cNvPr>
            <p:cNvSpPr txBox="1"/>
            <p:nvPr/>
          </p:nvSpPr>
          <p:spPr>
            <a:xfrm>
              <a:off x="388820" y="791767"/>
              <a:ext cx="4414128" cy="2268956"/>
            </a:xfrm>
            <a:prstGeom prst="rect">
              <a:avLst/>
            </a:prstGeom>
          </p:spPr>
          <p:txBody>
            <a:bodyPr wrap="square" lIns="0" tIns="0" rIns="0" bIns="0" rtlCol="0" anchor="t">
              <a:spAutoFit/>
            </a:bodyPr>
            <a:lstStyle/>
            <a:p>
              <a:pPr defTabSz="609630">
                <a:lnSpc>
                  <a:spcPts val="1800"/>
                </a:lnSpc>
              </a:pPr>
              <a:r>
                <a:rPr lang="en-US" sz="1200" dirty="0">
                  <a:solidFill>
                    <a:srgbClr val="FF0000"/>
                  </a:solidFill>
                  <a:latin typeface="Montserrat Light"/>
                </a:rPr>
                <a:t>Evaluation	No</a:t>
              </a:r>
            </a:p>
            <a:p>
              <a:pPr defTabSz="609630">
                <a:lnSpc>
                  <a:spcPts val="1800"/>
                </a:lnSpc>
              </a:pPr>
              <a:r>
                <a:rPr lang="en-US" sz="1200" b="1" dirty="0">
                  <a:solidFill>
                    <a:srgbClr val="1D1C24"/>
                  </a:solidFill>
                  <a:latin typeface="Montserrat Light"/>
                </a:rPr>
                <a:t>Branch		Yes	to Branch</a:t>
              </a:r>
            </a:p>
            <a:p>
              <a:pPr defTabSz="609630">
                <a:lnSpc>
                  <a:spcPts val="1800"/>
                </a:lnSpc>
              </a:pPr>
              <a:r>
                <a:rPr lang="en-US" sz="1200" b="1" dirty="0">
                  <a:solidFill>
                    <a:srgbClr val="1D1C24"/>
                  </a:solidFill>
                  <a:latin typeface="Montserrat Light"/>
                </a:rPr>
                <a:t>Developer	Yes	to Enterprise</a:t>
              </a:r>
            </a:p>
            <a:p>
              <a:pPr defTabSz="609630">
                <a:lnSpc>
                  <a:spcPts val="1800"/>
                </a:lnSpc>
              </a:pPr>
              <a:r>
                <a:rPr lang="en-US" sz="1200" b="1" dirty="0">
                  <a:solidFill>
                    <a:srgbClr val="1D1C24"/>
                  </a:solidFill>
                  <a:latin typeface="Montserrat Light"/>
                </a:rPr>
                <a:t>Standard	Yes	to Standard and Enterprise</a:t>
              </a:r>
            </a:p>
            <a:p>
              <a:pPr defTabSz="609630">
                <a:lnSpc>
                  <a:spcPts val="1800"/>
                </a:lnSpc>
              </a:pPr>
              <a:r>
                <a:rPr lang="en-US" sz="1200" b="1" dirty="0">
                  <a:solidFill>
                    <a:srgbClr val="1D1C24"/>
                  </a:solidFill>
                  <a:latin typeface="Montserrat Light"/>
                </a:rPr>
                <a:t>Enterprise	Yes	to Enterprise</a:t>
              </a:r>
            </a:p>
          </p:txBody>
        </p:sp>
      </p:grpSp>
      <p:grpSp>
        <p:nvGrpSpPr>
          <p:cNvPr id="19" name="Group 7">
            <a:extLst>
              <a:ext uri="{FF2B5EF4-FFF2-40B4-BE49-F238E27FC236}">
                <a16:creationId xmlns:a16="http://schemas.microsoft.com/office/drawing/2014/main" id="{54FFCE4B-006C-4114-853B-5FC1CE47AEC4}"/>
              </a:ext>
            </a:extLst>
          </p:cNvPr>
          <p:cNvGrpSpPr/>
          <p:nvPr/>
        </p:nvGrpSpPr>
        <p:grpSpPr>
          <a:xfrm>
            <a:off x="3814009" y="2121546"/>
            <a:ext cx="3416165" cy="866438"/>
            <a:chOff x="0" y="-57149"/>
            <a:chExt cx="7579320" cy="1732876"/>
          </a:xfrm>
        </p:grpSpPr>
        <p:sp>
          <p:nvSpPr>
            <p:cNvPr id="20" name="TextBox 8">
              <a:extLst>
                <a:ext uri="{FF2B5EF4-FFF2-40B4-BE49-F238E27FC236}">
                  <a16:creationId xmlns:a16="http://schemas.microsoft.com/office/drawing/2014/main" id="{AB38D836-B35A-4A3E-B34C-93E06F4ED4EA}"/>
                </a:ext>
              </a:extLst>
            </p:cNvPr>
            <p:cNvSpPr txBox="1"/>
            <p:nvPr/>
          </p:nvSpPr>
          <p:spPr>
            <a:xfrm>
              <a:off x="0" y="-57149"/>
              <a:ext cx="7579320" cy="665310"/>
            </a:xfrm>
            <a:prstGeom prst="rect">
              <a:avLst/>
            </a:prstGeom>
          </p:spPr>
          <p:txBody>
            <a:bodyPr lIns="0" tIns="0" rIns="0" bIns="0" rtlCol="0" anchor="t">
              <a:spAutoFit/>
            </a:bodyPr>
            <a:lstStyle/>
            <a:p>
              <a:pPr defTabSz="609630">
                <a:lnSpc>
                  <a:spcPts val="2800"/>
                </a:lnSpc>
              </a:pPr>
              <a:r>
                <a:rPr lang="en-US" sz="2000" spc="300" dirty="0">
                  <a:solidFill>
                    <a:srgbClr val="1D1C24"/>
                  </a:solidFill>
                  <a:latin typeface="Montserrat Light"/>
                </a:rPr>
                <a:t>SQL Server</a:t>
              </a:r>
            </a:p>
          </p:txBody>
        </p:sp>
        <p:sp>
          <p:nvSpPr>
            <p:cNvPr id="21" name="TextBox 9">
              <a:extLst>
                <a:ext uri="{FF2B5EF4-FFF2-40B4-BE49-F238E27FC236}">
                  <a16:creationId xmlns:a16="http://schemas.microsoft.com/office/drawing/2014/main" id="{8F4F9B4B-8784-48AE-8DCC-A83F452F0F0F}"/>
                </a:ext>
              </a:extLst>
            </p:cNvPr>
            <p:cNvSpPr txBox="1"/>
            <p:nvPr/>
          </p:nvSpPr>
          <p:spPr>
            <a:xfrm>
              <a:off x="0" y="791767"/>
              <a:ext cx="7579320" cy="883960"/>
            </a:xfrm>
            <a:prstGeom prst="rect">
              <a:avLst/>
            </a:prstGeom>
          </p:spPr>
          <p:txBody>
            <a:bodyPr lIns="0" tIns="0" rIns="0" bIns="0" rtlCol="0" anchor="t">
              <a:spAutoFit/>
            </a:bodyPr>
            <a:lstStyle/>
            <a:p>
              <a:pPr algn="ctr" defTabSz="609630">
                <a:lnSpc>
                  <a:spcPts val="1800"/>
                </a:lnSpc>
              </a:pPr>
              <a:r>
                <a:rPr lang="en-US" sz="1200" b="1" dirty="0">
                  <a:solidFill>
                    <a:srgbClr val="1D1C24"/>
                  </a:solidFill>
                  <a:latin typeface="Montserrat Light"/>
                </a:rPr>
                <a:t>SQL Server 2016			Yes</a:t>
              </a:r>
            </a:p>
            <a:p>
              <a:pPr algn="ctr" defTabSz="609630">
                <a:lnSpc>
                  <a:spcPts val="1800"/>
                </a:lnSpc>
              </a:pPr>
              <a:r>
                <a:rPr lang="en-US" sz="1200" dirty="0">
                  <a:solidFill>
                    <a:srgbClr val="FF0000"/>
                  </a:solidFill>
                  <a:latin typeface="Montserrat Light"/>
                </a:rPr>
                <a:t>SQL Server 2014			No</a:t>
              </a:r>
            </a:p>
          </p:txBody>
        </p:sp>
      </p:grpSp>
      <p:sp>
        <p:nvSpPr>
          <p:cNvPr id="22" name="TextBox 10">
            <a:extLst>
              <a:ext uri="{FF2B5EF4-FFF2-40B4-BE49-F238E27FC236}">
                <a16:creationId xmlns:a16="http://schemas.microsoft.com/office/drawing/2014/main" id="{9596C1FF-5057-4C05-9E90-892456DC3DFE}"/>
              </a:ext>
            </a:extLst>
          </p:cNvPr>
          <p:cNvSpPr txBox="1"/>
          <p:nvPr/>
        </p:nvSpPr>
        <p:spPr>
          <a:xfrm>
            <a:off x="7948142" y="4681538"/>
            <a:ext cx="3558058" cy="351122"/>
          </a:xfrm>
          <a:prstGeom prst="rect">
            <a:avLst/>
          </a:prstGeom>
        </p:spPr>
        <p:txBody>
          <a:bodyPr wrap="square" lIns="0" tIns="0" rIns="0" bIns="0" rtlCol="0" anchor="t">
            <a:spAutoFit/>
          </a:bodyPr>
          <a:lstStyle/>
          <a:p>
            <a:pPr defTabSz="609630">
              <a:lnSpc>
                <a:spcPts val="3000"/>
              </a:lnSpc>
            </a:pPr>
            <a:r>
              <a:rPr lang="en-US" sz="2000" spc="100" dirty="0">
                <a:latin typeface="Clear Sans Thin"/>
              </a:rPr>
              <a:t>Supported upgrade paths</a:t>
            </a:r>
          </a:p>
        </p:txBody>
      </p:sp>
      <p:grpSp>
        <p:nvGrpSpPr>
          <p:cNvPr id="24" name="Group 7">
            <a:extLst>
              <a:ext uri="{FF2B5EF4-FFF2-40B4-BE49-F238E27FC236}">
                <a16:creationId xmlns:a16="http://schemas.microsoft.com/office/drawing/2014/main" id="{3AF03215-D0BE-4D98-BCE2-955AF4C49BB5}"/>
              </a:ext>
            </a:extLst>
          </p:cNvPr>
          <p:cNvGrpSpPr/>
          <p:nvPr/>
        </p:nvGrpSpPr>
        <p:grpSpPr>
          <a:xfrm>
            <a:off x="348915" y="5239145"/>
            <a:ext cx="6773779" cy="1097271"/>
            <a:chOff x="0" y="-57149"/>
            <a:chExt cx="7579320" cy="2194542"/>
          </a:xfrm>
        </p:grpSpPr>
        <p:sp>
          <p:nvSpPr>
            <p:cNvPr id="25" name="TextBox 8">
              <a:extLst>
                <a:ext uri="{FF2B5EF4-FFF2-40B4-BE49-F238E27FC236}">
                  <a16:creationId xmlns:a16="http://schemas.microsoft.com/office/drawing/2014/main" id="{CB57B002-6D40-424E-B665-D25318959F26}"/>
                </a:ext>
              </a:extLst>
            </p:cNvPr>
            <p:cNvSpPr txBox="1"/>
            <p:nvPr/>
          </p:nvSpPr>
          <p:spPr>
            <a:xfrm>
              <a:off x="0" y="-57149"/>
              <a:ext cx="7579320" cy="665310"/>
            </a:xfrm>
            <a:prstGeom prst="rect">
              <a:avLst/>
            </a:prstGeom>
          </p:spPr>
          <p:txBody>
            <a:bodyPr lIns="0" tIns="0" rIns="0" bIns="0" rtlCol="0" anchor="t">
              <a:spAutoFit/>
            </a:bodyPr>
            <a:lstStyle/>
            <a:p>
              <a:pPr defTabSz="609630">
                <a:lnSpc>
                  <a:spcPts val="2800"/>
                </a:lnSpc>
              </a:pPr>
              <a:r>
                <a:rPr lang="en-US" sz="2000" spc="300" dirty="0">
                  <a:solidFill>
                    <a:srgbClr val="1D1C24"/>
                  </a:solidFill>
                  <a:latin typeface="Montserrat Light"/>
                </a:rPr>
                <a:t>Constraints</a:t>
              </a:r>
            </a:p>
          </p:txBody>
        </p:sp>
        <p:sp>
          <p:nvSpPr>
            <p:cNvPr id="26" name="TextBox 9">
              <a:extLst>
                <a:ext uri="{FF2B5EF4-FFF2-40B4-BE49-F238E27FC236}">
                  <a16:creationId xmlns:a16="http://schemas.microsoft.com/office/drawing/2014/main" id="{CBB541F2-5FFA-4404-B1F3-745AD1C1C84D}"/>
                </a:ext>
              </a:extLst>
            </p:cNvPr>
            <p:cNvSpPr txBox="1"/>
            <p:nvPr/>
          </p:nvSpPr>
          <p:spPr>
            <a:xfrm>
              <a:off x="0" y="791767"/>
              <a:ext cx="7579320" cy="1345626"/>
            </a:xfrm>
            <a:prstGeom prst="rect">
              <a:avLst/>
            </a:prstGeom>
          </p:spPr>
          <p:txBody>
            <a:bodyPr lIns="0" tIns="0" rIns="0" bIns="0" rtlCol="0" anchor="t">
              <a:spAutoFit/>
            </a:bodyPr>
            <a:lstStyle/>
            <a:p>
              <a:pPr defTabSz="609630">
                <a:lnSpc>
                  <a:spcPts val="1800"/>
                </a:lnSpc>
              </a:pPr>
              <a:r>
                <a:rPr lang="en-US" sz="1200" dirty="0">
                  <a:solidFill>
                    <a:srgbClr val="1D1C24"/>
                  </a:solidFill>
                  <a:latin typeface="Montserrat Light"/>
                </a:rPr>
                <a:t>SQL Adapter					Removed</a:t>
              </a:r>
            </a:p>
            <a:p>
              <a:pPr defTabSz="609630">
                <a:lnSpc>
                  <a:spcPts val="1800"/>
                </a:lnSpc>
              </a:pPr>
              <a:r>
                <a:rPr lang="fr-FR" sz="1200" dirty="0">
                  <a:solidFill>
                    <a:srgbClr val="FF0000"/>
                  </a:solidFill>
                  <a:latin typeface="Montserrat Light"/>
                </a:rPr>
                <a:t>TIBCO Enterprise Message Service Adapter</a:t>
              </a:r>
              <a:r>
                <a:rPr lang="pt-PT" sz="1200" dirty="0">
                  <a:solidFill>
                    <a:srgbClr val="FF0000"/>
                  </a:solidFill>
                  <a:latin typeface="Montserrat Light"/>
                </a:rPr>
                <a:t>	</a:t>
              </a:r>
              <a:r>
                <a:rPr lang="en-US" sz="1200" dirty="0">
                  <a:solidFill>
                    <a:srgbClr val="FF0000"/>
                  </a:solidFill>
                  <a:latin typeface="Montserrat Light"/>
                </a:rPr>
                <a:t>64 bits support only</a:t>
              </a:r>
            </a:p>
            <a:p>
              <a:pPr defTabSz="609630">
                <a:lnSpc>
                  <a:spcPts val="1800"/>
                </a:lnSpc>
              </a:pPr>
              <a:r>
                <a:rPr lang="en-US" sz="1200" dirty="0">
                  <a:solidFill>
                    <a:srgbClr val="1D1C24"/>
                  </a:solidFill>
                  <a:latin typeface="Montserrat Light"/>
                </a:rPr>
                <a:t>BizTalk Accelerator for RosettaNet		There’s a bug that requires install hotfix</a:t>
              </a:r>
            </a:p>
          </p:txBody>
        </p:sp>
      </p:grpSp>
      <p:sp>
        <p:nvSpPr>
          <p:cNvPr id="27" name="Rectangle 26">
            <a:extLst>
              <a:ext uri="{FF2B5EF4-FFF2-40B4-BE49-F238E27FC236}">
                <a16:creationId xmlns:a16="http://schemas.microsoft.com/office/drawing/2014/main" id="{50B469C5-02A1-48E7-BAF6-F5C8C6C20608}"/>
              </a:ext>
            </a:extLst>
          </p:cNvPr>
          <p:cNvSpPr/>
          <p:nvPr/>
        </p:nvSpPr>
        <p:spPr>
          <a:xfrm>
            <a:off x="7508406" y="5810134"/>
            <a:ext cx="4186290" cy="830997"/>
          </a:xfrm>
          <a:prstGeom prst="rect">
            <a:avLst/>
          </a:prstGeom>
        </p:spPr>
        <p:txBody>
          <a:bodyPr wrap="square">
            <a:spAutoFit/>
          </a:bodyPr>
          <a:lstStyle/>
          <a:p>
            <a:r>
              <a:rPr lang="en-US" sz="1200" dirty="0">
                <a:solidFill>
                  <a:srgbClr val="1D1C24"/>
                </a:solidFill>
                <a:latin typeface="Montserrat Light" panose="00000400000000000000" charset="0"/>
                <a:hlinkClick r:id="rId3">
                  <a:extLst>
                    <a:ext uri="{A12FA001-AC4F-418D-AE19-62706E023703}">
                      <ahyp:hlinkClr xmlns:ahyp="http://schemas.microsoft.com/office/drawing/2018/hyperlinkcolor" val="tx"/>
                    </a:ext>
                  </a:extLst>
                </a:hlinkClick>
              </a:rPr>
              <a:t>Legacy SQL Adapter (Deprecated</a:t>
            </a:r>
            <a:r>
              <a:rPr lang="en-US" sz="1200" dirty="0">
                <a:solidFill>
                  <a:srgbClr val="333333"/>
                </a:solidFill>
                <a:latin typeface="Montserrat Light" panose="00000400000000000000" charset="0"/>
              </a:rPr>
              <a:t>): </a:t>
            </a:r>
            <a:r>
              <a:rPr lang="en-US" sz="1200" dirty="0">
                <a:latin typeface="Montserrat Light" panose="00000400000000000000" charset="0"/>
                <a:hlinkClick r:id="rId3"/>
              </a:rPr>
              <a:t>https://techcommunity.microsoft.com/t5/biztalk-server-team-blog/legacy-sql-adapter-deprecated/ba-p/1407055</a:t>
            </a:r>
            <a:endParaRPr lang="en-US" sz="1200" b="0" i="0" dirty="0">
              <a:solidFill>
                <a:srgbClr val="333333"/>
              </a:solidFill>
              <a:effectLst/>
              <a:latin typeface="Montserrat Light" panose="00000400000000000000" charset="0"/>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8644"/>
        </a:solidFill>
        <a:effectLst/>
      </p:bgPr>
    </p:bg>
    <p:spTree>
      <p:nvGrpSpPr>
        <p:cNvPr id="1" name=""/>
        <p:cNvGrpSpPr/>
        <p:nvPr/>
      </p:nvGrpSpPr>
      <p:grpSpPr>
        <a:xfrm>
          <a:off x="0" y="0"/>
          <a:ext cx="0" cy="0"/>
          <a:chOff x="0" y="0"/>
          <a:chExt cx="0" cy="0"/>
        </a:xfrm>
      </p:grpSpPr>
      <p:sp>
        <p:nvSpPr>
          <p:cNvPr id="2" name="AutoShape 2"/>
          <p:cNvSpPr/>
          <p:nvPr/>
        </p:nvSpPr>
        <p:spPr>
          <a:xfrm>
            <a:off x="0" y="3429000"/>
            <a:ext cx="4184842" cy="3429000"/>
          </a:xfrm>
          <a:prstGeom prst="rect">
            <a:avLst/>
          </a:prstGeom>
          <a:solidFill>
            <a:srgbClr val="E24301"/>
          </a:solidFill>
        </p:spPr>
      </p:sp>
      <p:sp>
        <p:nvSpPr>
          <p:cNvPr id="3" name="AutoShape 3"/>
          <p:cNvSpPr/>
          <p:nvPr/>
        </p:nvSpPr>
        <p:spPr>
          <a:xfrm>
            <a:off x="3242926" y="0"/>
            <a:ext cx="4184842" cy="3429000"/>
          </a:xfrm>
          <a:prstGeom prst="rect">
            <a:avLst/>
          </a:prstGeom>
          <a:solidFill>
            <a:srgbClr val="9EDD47"/>
          </a:solidFill>
        </p:spPr>
      </p:sp>
      <p:pic>
        <p:nvPicPr>
          <p:cNvPr id="4" name="Picture 4"/>
          <p:cNvPicPr>
            <a:picLocks noChangeAspect="1"/>
          </p:cNvPicPr>
          <p:nvPr/>
        </p:nvPicPr>
        <p:blipFill>
          <a:blip r:embed="rId2"/>
          <a:srcRect l="26918" r="26918"/>
          <a:stretch>
            <a:fillRect/>
          </a:stretch>
        </p:blipFill>
        <p:spPr>
          <a:xfrm>
            <a:off x="0" y="0"/>
            <a:ext cx="3242925" cy="3429000"/>
          </a:xfrm>
          <a:prstGeom prst="rect">
            <a:avLst/>
          </a:prstGeom>
        </p:spPr>
      </p:pic>
      <p:pic>
        <p:nvPicPr>
          <p:cNvPr id="5" name="Picture 5"/>
          <p:cNvPicPr>
            <a:picLocks noChangeAspect="1"/>
          </p:cNvPicPr>
          <p:nvPr/>
        </p:nvPicPr>
        <p:blipFill>
          <a:blip r:embed="rId3"/>
          <a:srcRect l="21450" r="21450"/>
          <a:stretch>
            <a:fillRect/>
          </a:stretch>
        </p:blipFill>
        <p:spPr>
          <a:xfrm>
            <a:off x="4184842" y="3429000"/>
            <a:ext cx="3242925" cy="3429000"/>
          </a:xfrm>
          <a:prstGeom prst="rect">
            <a:avLst/>
          </a:prstGeom>
        </p:spPr>
      </p:pic>
      <p:sp>
        <p:nvSpPr>
          <p:cNvPr id="6" name="TextBox 6"/>
          <p:cNvSpPr txBox="1"/>
          <p:nvPr/>
        </p:nvSpPr>
        <p:spPr>
          <a:xfrm>
            <a:off x="7885300" y="1324633"/>
            <a:ext cx="3972715" cy="2220608"/>
          </a:xfrm>
          <a:prstGeom prst="rect">
            <a:avLst/>
          </a:prstGeom>
        </p:spPr>
        <p:txBody>
          <a:bodyPr wrap="square" lIns="0" tIns="0" rIns="0" bIns="0" rtlCol="0" anchor="t">
            <a:spAutoFit/>
          </a:bodyPr>
          <a:lstStyle/>
          <a:p>
            <a:pPr defTabSz="609630">
              <a:lnSpc>
                <a:spcPts val="4266"/>
              </a:lnSpc>
              <a:spcBef>
                <a:spcPct val="0"/>
              </a:spcBef>
            </a:pPr>
            <a:r>
              <a:rPr lang="en-US" sz="4266" dirty="0">
                <a:solidFill>
                  <a:srgbClr val="FFFDFD"/>
                </a:solidFill>
                <a:latin typeface="HK Grotesk Light"/>
              </a:rPr>
              <a:t>MIGRATE SOLUTIONS TO NEW ENVIRONMENT</a:t>
            </a:r>
          </a:p>
        </p:txBody>
      </p:sp>
      <p:grpSp>
        <p:nvGrpSpPr>
          <p:cNvPr id="7" name="Group 7"/>
          <p:cNvGrpSpPr/>
          <p:nvPr/>
        </p:nvGrpSpPr>
        <p:grpSpPr>
          <a:xfrm>
            <a:off x="3440516" y="491967"/>
            <a:ext cx="3789660" cy="2479316"/>
            <a:chOff x="0" y="-57149"/>
            <a:chExt cx="7579320" cy="4958632"/>
          </a:xfrm>
        </p:grpSpPr>
        <p:sp>
          <p:nvSpPr>
            <p:cNvPr id="8" name="TextBox 8"/>
            <p:cNvSpPr txBox="1"/>
            <p:nvPr/>
          </p:nvSpPr>
          <p:spPr>
            <a:xfrm>
              <a:off x="0" y="-57149"/>
              <a:ext cx="7579320" cy="655436"/>
            </a:xfrm>
            <a:prstGeom prst="rect">
              <a:avLst/>
            </a:prstGeom>
          </p:spPr>
          <p:txBody>
            <a:bodyPr lIns="0" tIns="0" rIns="0" bIns="0" rtlCol="0" anchor="t">
              <a:spAutoFit/>
            </a:bodyPr>
            <a:lstStyle/>
            <a:p>
              <a:pPr algn="ctr" defTabSz="609630">
                <a:lnSpc>
                  <a:spcPts val="2800"/>
                </a:lnSpc>
              </a:pPr>
              <a:r>
                <a:rPr lang="en-US" sz="2000" spc="300">
                  <a:solidFill>
                    <a:srgbClr val="1D1C24"/>
                  </a:solidFill>
                  <a:latin typeface="Montserrat Light"/>
                </a:rPr>
                <a:t>AS-IS</a:t>
              </a:r>
            </a:p>
          </p:txBody>
        </p:sp>
        <p:sp>
          <p:nvSpPr>
            <p:cNvPr id="9" name="TextBox 9"/>
            <p:cNvSpPr txBox="1"/>
            <p:nvPr/>
          </p:nvSpPr>
          <p:spPr>
            <a:xfrm>
              <a:off x="0" y="791767"/>
              <a:ext cx="7579320" cy="4109716"/>
            </a:xfrm>
            <a:prstGeom prst="rect">
              <a:avLst/>
            </a:prstGeom>
          </p:spPr>
          <p:txBody>
            <a:bodyPr lIns="0" tIns="0" rIns="0" bIns="0" rtlCol="0" anchor="t">
              <a:spAutoFit/>
            </a:bodyPr>
            <a:lstStyle/>
            <a:p>
              <a:pPr algn="ctr" defTabSz="609630">
                <a:lnSpc>
                  <a:spcPts val="1800"/>
                </a:lnSpc>
              </a:pPr>
              <a:r>
                <a:rPr lang="en-US" sz="1200">
                  <a:solidFill>
                    <a:srgbClr val="1D1C24"/>
                  </a:solidFill>
                  <a:latin typeface="Montserrat Light Bold"/>
                </a:rPr>
                <a:t>Without any non-mandatory changes</a:t>
              </a:r>
            </a:p>
            <a:p>
              <a:pPr algn="ctr" defTabSz="609630">
                <a:lnSpc>
                  <a:spcPts val="1800"/>
                </a:lnSpc>
              </a:pPr>
              <a:endParaRPr lang="en-US" sz="1200">
                <a:solidFill>
                  <a:srgbClr val="1D1C24"/>
                </a:solidFill>
                <a:latin typeface="Montserrat Light Bold"/>
              </a:endParaRPr>
            </a:p>
            <a:p>
              <a:pPr algn="ctr" defTabSz="609630">
                <a:lnSpc>
                  <a:spcPts val="1800"/>
                </a:lnSpc>
              </a:pPr>
              <a:r>
                <a:rPr lang="en-US" sz="1200">
                  <a:solidFill>
                    <a:srgbClr val="1D1C24"/>
                  </a:solidFill>
                  <a:latin typeface="Montserrat Light"/>
                </a:rPr>
                <a:t>Analyse and check all the points to improve and then migrate/recreate the integration project will all the improvements or new requirements.</a:t>
              </a:r>
            </a:p>
            <a:p>
              <a:pPr algn="ctr" defTabSz="609630">
                <a:lnSpc>
                  <a:spcPts val="1800"/>
                </a:lnSpc>
              </a:pPr>
              <a:endParaRPr lang="en-US" sz="1200">
                <a:solidFill>
                  <a:srgbClr val="1D1C24"/>
                </a:solidFill>
                <a:latin typeface="Montserrat Light"/>
              </a:endParaRPr>
            </a:p>
            <a:p>
              <a:pPr algn="ctr" defTabSz="609630">
                <a:lnSpc>
                  <a:spcPts val="1800"/>
                </a:lnSpc>
              </a:pPr>
              <a:r>
                <a:rPr lang="en-US" sz="1200">
                  <a:solidFill>
                    <a:srgbClr val="1D1C24"/>
                  </a:solidFill>
                  <a:latin typeface="Montserrat Light"/>
                </a:rPr>
                <a:t>Open BizTalk Visual Studio solution - Fix the .NET Version - Fix Strong Name Key - Fix deployment properties ….and rebuild!</a:t>
              </a:r>
            </a:p>
          </p:txBody>
        </p:sp>
      </p:grpSp>
      <p:grpSp>
        <p:nvGrpSpPr>
          <p:cNvPr id="10" name="Group 10"/>
          <p:cNvGrpSpPr/>
          <p:nvPr/>
        </p:nvGrpSpPr>
        <p:grpSpPr>
          <a:xfrm>
            <a:off x="197591" y="3920967"/>
            <a:ext cx="3863743" cy="2248483"/>
            <a:chOff x="0" y="-57149"/>
            <a:chExt cx="7727486" cy="4496966"/>
          </a:xfrm>
        </p:grpSpPr>
        <p:sp>
          <p:nvSpPr>
            <p:cNvPr id="11" name="TextBox 11"/>
            <p:cNvSpPr txBox="1"/>
            <p:nvPr/>
          </p:nvSpPr>
          <p:spPr>
            <a:xfrm>
              <a:off x="0" y="-57149"/>
              <a:ext cx="7727486" cy="655436"/>
            </a:xfrm>
            <a:prstGeom prst="rect">
              <a:avLst/>
            </a:prstGeom>
          </p:spPr>
          <p:txBody>
            <a:bodyPr lIns="0" tIns="0" rIns="0" bIns="0" rtlCol="0" anchor="t">
              <a:spAutoFit/>
            </a:bodyPr>
            <a:lstStyle/>
            <a:p>
              <a:pPr algn="ctr" defTabSz="609630">
                <a:lnSpc>
                  <a:spcPts val="2800"/>
                </a:lnSpc>
              </a:pPr>
              <a:r>
                <a:rPr lang="en-US" sz="2000" spc="300">
                  <a:solidFill>
                    <a:srgbClr val="FFFDFD"/>
                  </a:solidFill>
                  <a:latin typeface="Montserrat Light"/>
                </a:rPr>
                <a:t>MIGRATE &amp; IMPROVE</a:t>
              </a:r>
            </a:p>
          </p:txBody>
        </p:sp>
        <p:sp>
          <p:nvSpPr>
            <p:cNvPr id="12" name="TextBox 12"/>
            <p:cNvSpPr txBox="1"/>
            <p:nvPr/>
          </p:nvSpPr>
          <p:spPr>
            <a:xfrm>
              <a:off x="0" y="791767"/>
              <a:ext cx="7727486" cy="3648050"/>
            </a:xfrm>
            <a:prstGeom prst="rect">
              <a:avLst/>
            </a:prstGeom>
          </p:spPr>
          <p:txBody>
            <a:bodyPr lIns="0" tIns="0" rIns="0" bIns="0" rtlCol="0" anchor="t">
              <a:spAutoFit/>
            </a:bodyPr>
            <a:lstStyle/>
            <a:p>
              <a:pPr algn="ctr" defTabSz="609630">
                <a:lnSpc>
                  <a:spcPts val="1800"/>
                </a:lnSpc>
              </a:pPr>
              <a:r>
                <a:rPr lang="en-US" sz="1200">
                  <a:solidFill>
                    <a:srgbClr val="FFFDFD"/>
                  </a:solidFill>
                  <a:latin typeface="Montserrat Light Bold"/>
                </a:rPr>
                <a:t>With all non-mandatory changes</a:t>
              </a:r>
            </a:p>
            <a:p>
              <a:pPr algn="ctr" defTabSz="609630">
                <a:lnSpc>
                  <a:spcPts val="1800"/>
                </a:lnSpc>
              </a:pPr>
              <a:endParaRPr lang="en-US" sz="1200">
                <a:solidFill>
                  <a:srgbClr val="FFFDFD"/>
                </a:solidFill>
                <a:latin typeface="Montserrat Light Bold"/>
              </a:endParaRPr>
            </a:p>
            <a:p>
              <a:pPr algn="ctr" defTabSz="609630">
                <a:lnSpc>
                  <a:spcPts val="1800"/>
                </a:lnSpc>
              </a:pPr>
              <a:r>
                <a:rPr lang="en-US" sz="1200">
                  <a:solidFill>
                    <a:srgbClr val="FFFDFD"/>
                  </a:solidFill>
                  <a:latin typeface="Montserrat Light"/>
                </a:rPr>
                <a:t>Requires a deep analysis to the existing code and speak with the business (or different teams) to grab all kind of information to get highlight on what's need to be improve.</a:t>
              </a:r>
            </a:p>
            <a:p>
              <a:pPr algn="ctr" defTabSz="609630">
                <a:lnSpc>
                  <a:spcPts val="1800"/>
                </a:lnSpc>
              </a:pPr>
              <a:endParaRPr lang="en-US" sz="1200">
                <a:solidFill>
                  <a:srgbClr val="FFFDFD"/>
                </a:solidFill>
                <a:latin typeface="Montserrat Light"/>
              </a:endParaRPr>
            </a:p>
            <a:p>
              <a:pPr algn="ctr" defTabSz="609630">
                <a:lnSpc>
                  <a:spcPts val="1800"/>
                </a:lnSpc>
              </a:pPr>
              <a:r>
                <a:rPr lang="en-US" sz="1200">
                  <a:solidFill>
                    <a:srgbClr val="FFFDFD"/>
                  </a:solidFill>
                  <a:latin typeface="Montserrat Light"/>
                </a:rPr>
                <a:t>The testing phase will tend to be more rigorous, "more important" and longer.</a:t>
              </a:r>
            </a:p>
          </p:txBody>
        </p:sp>
      </p:grpSp>
      <p:sp>
        <p:nvSpPr>
          <p:cNvPr id="13" name="AutoShape 6">
            <a:extLst>
              <a:ext uri="{FF2B5EF4-FFF2-40B4-BE49-F238E27FC236}">
                <a16:creationId xmlns:a16="http://schemas.microsoft.com/office/drawing/2014/main" id="{8204C4DC-7AB1-44AF-A377-A49EDAC8D831}"/>
              </a:ext>
            </a:extLst>
          </p:cNvPr>
          <p:cNvSpPr/>
          <p:nvPr/>
        </p:nvSpPr>
        <p:spPr>
          <a:xfrm>
            <a:off x="7427767" y="4391140"/>
            <a:ext cx="4758329" cy="2466860"/>
          </a:xfrm>
          <a:prstGeom prst="rect">
            <a:avLst/>
          </a:prstGeom>
          <a:solidFill>
            <a:srgbClr val="F6F6F6">
              <a:alpha val="65882"/>
            </a:srgbClr>
          </a:solidFill>
        </p:spPr>
        <p:txBody>
          <a:bodyPr/>
          <a:lstStyle/>
          <a:p>
            <a:endParaRPr lang="pt-PT" dirty="0"/>
          </a:p>
        </p:txBody>
      </p:sp>
      <p:sp>
        <p:nvSpPr>
          <p:cNvPr id="14" name="TextBox 10">
            <a:extLst>
              <a:ext uri="{FF2B5EF4-FFF2-40B4-BE49-F238E27FC236}">
                <a16:creationId xmlns:a16="http://schemas.microsoft.com/office/drawing/2014/main" id="{4969FAC9-189E-47BA-823C-A55B7CC5FE9A}"/>
              </a:ext>
            </a:extLst>
          </p:cNvPr>
          <p:cNvSpPr txBox="1"/>
          <p:nvPr/>
        </p:nvSpPr>
        <p:spPr>
          <a:xfrm>
            <a:off x="7948142" y="4681538"/>
            <a:ext cx="3558058" cy="351122"/>
          </a:xfrm>
          <a:prstGeom prst="rect">
            <a:avLst/>
          </a:prstGeom>
        </p:spPr>
        <p:txBody>
          <a:bodyPr wrap="square" lIns="0" tIns="0" rIns="0" bIns="0" rtlCol="0" anchor="t">
            <a:spAutoFit/>
          </a:bodyPr>
          <a:lstStyle/>
          <a:p>
            <a:pPr defTabSz="609630">
              <a:lnSpc>
                <a:spcPts val="3000"/>
              </a:lnSpc>
            </a:pPr>
            <a:r>
              <a:rPr lang="en-US" sz="2000" spc="100" dirty="0">
                <a:latin typeface="Clear Sans Thin"/>
              </a:rPr>
              <a:t>Migration options</a:t>
            </a:r>
          </a:p>
        </p:txBody>
      </p:sp>
    </p:spTree>
    <p:extLst>
      <p:ext uri="{BB962C8B-B14F-4D97-AF65-F5344CB8AC3E}">
        <p14:creationId xmlns:p14="http://schemas.microsoft.com/office/powerpoint/2010/main" val="26396711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799" y="143130"/>
            <a:ext cx="4221511" cy="1050929"/>
          </a:xfrm>
          <a:prstGeom prst="rect">
            <a:avLst/>
          </a:prstGeom>
        </p:spPr>
        <p:txBody>
          <a:bodyPr wrap="square" lIns="0" tIns="0" rIns="0" bIns="0" rtlCol="0" anchor="t">
            <a:spAutoFit/>
          </a:bodyPr>
          <a:lstStyle>
            <a:defPPr>
              <a:defRPr lang="en-US"/>
            </a:defPPr>
            <a:lvl1pPr defTabSz="609630">
              <a:lnSpc>
                <a:spcPts val="4266"/>
              </a:lnSpc>
              <a:spcBef>
                <a:spcPct val="0"/>
              </a:spcBef>
              <a:defRPr sz="2400">
                <a:solidFill>
                  <a:srgbClr val="1D1C24"/>
                </a:solidFill>
                <a:latin typeface="HK Grotesk Light"/>
              </a:defRPr>
            </a:lvl1pPr>
          </a:lstStyle>
          <a:p>
            <a:r>
              <a:rPr lang="en-US" b="1" dirty="0"/>
              <a:t>EFFORT TO MIGRATE FOR BIZTALK SERVER 2020</a:t>
            </a:r>
          </a:p>
        </p:txBody>
      </p:sp>
      <p:sp>
        <p:nvSpPr>
          <p:cNvPr id="3" name="AutoShape 3"/>
          <p:cNvSpPr/>
          <p:nvPr/>
        </p:nvSpPr>
        <p:spPr>
          <a:xfrm>
            <a:off x="5321063" y="0"/>
            <a:ext cx="6870937" cy="6858000"/>
          </a:xfrm>
          <a:prstGeom prst="rect">
            <a:avLst/>
          </a:prstGeom>
          <a:solidFill>
            <a:srgbClr val="191919">
              <a:alpha val="3529"/>
            </a:srgbClr>
          </a:solidFill>
        </p:spPr>
      </p:sp>
      <p:sp>
        <p:nvSpPr>
          <p:cNvPr id="16" name="TextBox 16"/>
          <p:cNvSpPr txBox="1"/>
          <p:nvPr/>
        </p:nvSpPr>
        <p:spPr>
          <a:xfrm>
            <a:off x="5740792" y="143130"/>
            <a:ext cx="6181117" cy="1602362"/>
          </a:xfrm>
          <a:prstGeom prst="rect">
            <a:avLst/>
          </a:prstGeom>
        </p:spPr>
        <p:txBody>
          <a:bodyPr lIns="0" tIns="0" rIns="0" bIns="0" rtlCol="0" anchor="t">
            <a:spAutoFit/>
          </a:bodyPr>
          <a:lstStyle>
            <a:defPPr>
              <a:defRPr lang="en-US"/>
            </a:defPPr>
            <a:lvl1pPr defTabSz="609630">
              <a:lnSpc>
                <a:spcPts val="4266"/>
              </a:lnSpc>
              <a:spcBef>
                <a:spcPct val="0"/>
              </a:spcBef>
              <a:defRPr sz="2400">
                <a:solidFill>
                  <a:srgbClr val="1D1C24"/>
                </a:solidFill>
                <a:latin typeface="HK Grotesk Light"/>
              </a:defRPr>
            </a:lvl1pPr>
          </a:lstStyle>
          <a:p>
            <a:r>
              <a:rPr lang="en-US" b="1" dirty="0"/>
              <a:t>EFFORT MIGRATING YOUR BIZTALK SERVER SOLUTIONS TO BIZTALK SERVER 2020</a:t>
            </a:r>
          </a:p>
        </p:txBody>
      </p:sp>
      <p:grpSp>
        <p:nvGrpSpPr>
          <p:cNvPr id="17" name="Group 17"/>
          <p:cNvGrpSpPr/>
          <p:nvPr/>
        </p:nvGrpSpPr>
        <p:grpSpPr>
          <a:xfrm>
            <a:off x="5624989" y="1596059"/>
            <a:ext cx="6339010" cy="5128265"/>
            <a:chOff x="0" y="-47625"/>
            <a:chExt cx="12678020" cy="10256528"/>
          </a:xfrm>
        </p:grpSpPr>
        <p:sp>
          <p:nvSpPr>
            <p:cNvPr id="18" name="TextBox 18"/>
            <p:cNvSpPr txBox="1"/>
            <p:nvPr/>
          </p:nvSpPr>
          <p:spPr>
            <a:xfrm>
              <a:off x="10182504" y="691405"/>
              <a:ext cx="979132" cy="928846"/>
            </a:xfrm>
            <a:prstGeom prst="rect">
              <a:avLst/>
            </a:prstGeom>
          </p:spPr>
          <p:txBody>
            <a:bodyPr lIns="0" tIns="0" rIns="0" bIns="0" rtlCol="0" anchor="t">
              <a:spAutoFit/>
            </a:bodyPr>
            <a:lstStyle/>
            <a:p>
              <a:pPr algn="ctr" defTabSz="609630">
                <a:lnSpc>
                  <a:spcPts val="1903"/>
                </a:lnSpc>
              </a:pPr>
              <a:r>
                <a:rPr lang="en-US" sz="1100" dirty="0">
                  <a:solidFill>
                    <a:srgbClr val="191919"/>
                  </a:solidFill>
                  <a:latin typeface="Montserrat Light" panose="00000400000000000000" charset="0"/>
                </a:rPr>
                <a:t>Maps</a:t>
              </a:r>
            </a:p>
            <a:p>
              <a:pPr algn="ctr" defTabSz="609630">
                <a:lnSpc>
                  <a:spcPts val="1903"/>
                </a:lnSpc>
              </a:pPr>
              <a:r>
                <a:rPr lang="en-US" sz="1100" dirty="0">
                  <a:solidFill>
                    <a:srgbClr val="191919"/>
                  </a:solidFill>
                  <a:latin typeface="Montserrat Light" panose="00000400000000000000" charset="0"/>
                </a:rPr>
                <a:t>23 %</a:t>
              </a:r>
            </a:p>
          </p:txBody>
        </p:sp>
        <p:sp>
          <p:nvSpPr>
            <p:cNvPr id="19" name="TextBox 19"/>
            <p:cNvSpPr txBox="1"/>
            <p:nvPr/>
          </p:nvSpPr>
          <p:spPr>
            <a:xfrm>
              <a:off x="11698888" y="6350628"/>
              <a:ext cx="979132" cy="928846"/>
            </a:xfrm>
            <a:prstGeom prst="rect">
              <a:avLst/>
            </a:prstGeom>
          </p:spPr>
          <p:txBody>
            <a:bodyPr lIns="0" tIns="0" rIns="0" bIns="0" rtlCol="0" anchor="t">
              <a:spAutoFit/>
            </a:bodyPr>
            <a:lstStyle/>
            <a:p>
              <a:pPr algn="ctr" defTabSz="609630">
                <a:lnSpc>
                  <a:spcPts val="1903"/>
                </a:lnSpc>
              </a:pPr>
              <a:r>
                <a:rPr lang="en-US" sz="1100" dirty="0">
                  <a:solidFill>
                    <a:srgbClr val="191919"/>
                  </a:solidFill>
                  <a:latin typeface="Montserrat Light" panose="00000400000000000000" charset="0"/>
                </a:rPr>
                <a:t>EDI</a:t>
              </a:r>
            </a:p>
            <a:p>
              <a:pPr algn="ctr" defTabSz="609630">
                <a:lnSpc>
                  <a:spcPts val="1903"/>
                </a:lnSpc>
              </a:pPr>
              <a:r>
                <a:rPr lang="en-US" sz="1100" dirty="0">
                  <a:solidFill>
                    <a:srgbClr val="191919"/>
                  </a:solidFill>
                  <a:latin typeface="Montserrat Light" panose="00000400000000000000" charset="0"/>
                </a:rPr>
                <a:t>23 %</a:t>
              </a:r>
            </a:p>
          </p:txBody>
        </p:sp>
        <p:sp>
          <p:nvSpPr>
            <p:cNvPr id="20" name="TextBox 20"/>
            <p:cNvSpPr txBox="1"/>
            <p:nvPr/>
          </p:nvSpPr>
          <p:spPr>
            <a:xfrm>
              <a:off x="5386862" y="9280057"/>
              <a:ext cx="3455342" cy="928846"/>
            </a:xfrm>
            <a:prstGeom prst="rect">
              <a:avLst/>
            </a:prstGeom>
          </p:spPr>
          <p:txBody>
            <a:bodyPr lIns="0" tIns="0" rIns="0" bIns="0" rtlCol="0" anchor="t">
              <a:spAutoFit/>
            </a:bodyPr>
            <a:lstStyle/>
            <a:p>
              <a:pPr algn="ctr" defTabSz="609630">
                <a:lnSpc>
                  <a:spcPts val="1903"/>
                </a:lnSpc>
              </a:pPr>
              <a:r>
                <a:rPr lang="en-US" sz="1100" dirty="0">
                  <a:solidFill>
                    <a:srgbClr val="191919"/>
                  </a:solidFill>
                  <a:latin typeface="Montserrat Light" panose="00000400000000000000" charset="0"/>
                </a:rPr>
                <a:t>SQL and SAP Adapter</a:t>
              </a:r>
            </a:p>
            <a:p>
              <a:pPr algn="ctr" defTabSz="609630">
                <a:lnSpc>
                  <a:spcPts val="1903"/>
                </a:lnSpc>
              </a:pPr>
              <a:r>
                <a:rPr lang="en-US" sz="1100" dirty="0">
                  <a:solidFill>
                    <a:srgbClr val="191919"/>
                  </a:solidFill>
                  <a:latin typeface="Montserrat Light" panose="00000400000000000000" charset="0"/>
                </a:rPr>
                <a:t>23%</a:t>
              </a:r>
            </a:p>
          </p:txBody>
        </p:sp>
        <p:sp>
          <p:nvSpPr>
            <p:cNvPr id="21" name="TextBox 21"/>
            <p:cNvSpPr txBox="1"/>
            <p:nvPr/>
          </p:nvSpPr>
          <p:spPr>
            <a:xfrm>
              <a:off x="0" y="1835645"/>
              <a:ext cx="3741512" cy="928846"/>
            </a:xfrm>
            <a:prstGeom prst="rect">
              <a:avLst/>
            </a:prstGeom>
          </p:spPr>
          <p:txBody>
            <a:bodyPr lIns="0" tIns="0" rIns="0" bIns="0" rtlCol="0" anchor="t">
              <a:spAutoFit/>
            </a:bodyPr>
            <a:lstStyle/>
            <a:p>
              <a:pPr algn="ctr" defTabSz="609630">
                <a:lnSpc>
                  <a:spcPts val="1903"/>
                </a:lnSpc>
              </a:pPr>
              <a:r>
                <a:rPr lang="en-US" sz="1100" dirty="0">
                  <a:solidFill>
                    <a:srgbClr val="191919"/>
                  </a:solidFill>
                  <a:latin typeface="Montserrat Light" panose="00000400000000000000" charset="0"/>
                </a:rPr>
                <a:t>Community Frameworks</a:t>
              </a:r>
            </a:p>
            <a:p>
              <a:pPr algn="ctr" defTabSz="609630">
                <a:lnSpc>
                  <a:spcPts val="1903"/>
                </a:lnSpc>
              </a:pPr>
              <a:r>
                <a:rPr lang="en-US" sz="1100" dirty="0">
                  <a:solidFill>
                    <a:srgbClr val="191919"/>
                  </a:solidFill>
                  <a:latin typeface="Montserrat Light" panose="00000400000000000000" charset="0"/>
                </a:rPr>
                <a:t>10%</a:t>
              </a:r>
            </a:p>
          </p:txBody>
        </p:sp>
        <p:sp>
          <p:nvSpPr>
            <p:cNvPr id="22" name="TextBox 22"/>
            <p:cNvSpPr txBox="1"/>
            <p:nvPr/>
          </p:nvSpPr>
          <p:spPr>
            <a:xfrm>
              <a:off x="5332118" y="-47625"/>
              <a:ext cx="1727434" cy="928846"/>
            </a:xfrm>
            <a:prstGeom prst="rect">
              <a:avLst/>
            </a:prstGeom>
          </p:spPr>
          <p:txBody>
            <a:bodyPr lIns="0" tIns="0" rIns="0" bIns="0" rtlCol="0" anchor="t">
              <a:spAutoFit/>
            </a:bodyPr>
            <a:lstStyle/>
            <a:p>
              <a:pPr algn="ctr" defTabSz="609630">
                <a:lnSpc>
                  <a:spcPts val="1903"/>
                </a:lnSpc>
              </a:pPr>
              <a:r>
                <a:rPr lang="en-US" sz="1100" dirty="0">
                  <a:solidFill>
                    <a:srgbClr val="191919"/>
                  </a:solidFill>
                  <a:latin typeface="Montserrat Light" panose="00000400000000000000" charset="0"/>
                </a:rPr>
                <a:t>RosettaNet</a:t>
              </a:r>
            </a:p>
            <a:p>
              <a:pPr algn="ctr" defTabSz="609630">
                <a:lnSpc>
                  <a:spcPts val="1903"/>
                </a:lnSpc>
              </a:pPr>
              <a:r>
                <a:rPr lang="en-US" sz="1100" dirty="0">
                  <a:solidFill>
                    <a:srgbClr val="191919"/>
                  </a:solidFill>
                  <a:latin typeface="Montserrat Light" panose="00000400000000000000" charset="0"/>
                </a:rPr>
                <a:t>10%</a:t>
              </a:r>
            </a:p>
          </p:txBody>
        </p:sp>
        <p:sp>
          <p:nvSpPr>
            <p:cNvPr id="23" name="TextBox 23"/>
            <p:cNvSpPr txBox="1"/>
            <p:nvPr/>
          </p:nvSpPr>
          <p:spPr>
            <a:xfrm>
              <a:off x="2485404" y="7438542"/>
              <a:ext cx="1439528" cy="928846"/>
            </a:xfrm>
            <a:prstGeom prst="rect">
              <a:avLst/>
            </a:prstGeom>
          </p:spPr>
          <p:txBody>
            <a:bodyPr lIns="0" tIns="0" rIns="0" bIns="0" rtlCol="0" anchor="t">
              <a:spAutoFit/>
            </a:bodyPr>
            <a:lstStyle/>
            <a:p>
              <a:pPr algn="ctr" defTabSz="609630">
                <a:lnSpc>
                  <a:spcPts val="1903"/>
                </a:lnSpc>
              </a:pPr>
              <a:r>
                <a:rPr lang="en-US" sz="1100" dirty="0">
                  <a:solidFill>
                    <a:srgbClr val="191919"/>
                  </a:solidFill>
                  <a:latin typeface="Montserrat Light" panose="00000400000000000000" charset="0"/>
                </a:rPr>
                <a:t>Schemas</a:t>
              </a:r>
            </a:p>
            <a:p>
              <a:pPr algn="ctr" defTabSz="609630">
                <a:lnSpc>
                  <a:spcPts val="1903"/>
                </a:lnSpc>
              </a:pPr>
              <a:r>
                <a:rPr lang="en-US" sz="1100" dirty="0">
                  <a:solidFill>
                    <a:srgbClr val="191919"/>
                  </a:solidFill>
                  <a:latin typeface="Montserrat Light" panose="00000400000000000000" charset="0"/>
                </a:rPr>
                <a:t>3%</a:t>
              </a:r>
            </a:p>
          </p:txBody>
        </p:sp>
        <p:sp>
          <p:nvSpPr>
            <p:cNvPr id="24" name="TextBox 24"/>
            <p:cNvSpPr txBox="1"/>
            <p:nvPr/>
          </p:nvSpPr>
          <p:spPr>
            <a:xfrm>
              <a:off x="1051446" y="6350628"/>
              <a:ext cx="2245380" cy="928846"/>
            </a:xfrm>
            <a:prstGeom prst="rect">
              <a:avLst/>
            </a:prstGeom>
          </p:spPr>
          <p:txBody>
            <a:bodyPr lIns="0" tIns="0" rIns="0" bIns="0" rtlCol="0" anchor="t">
              <a:spAutoFit/>
            </a:bodyPr>
            <a:lstStyle/>
            <a:p>
              <a:pPr algn="ctr" defTabSz="609630">
                <a:lnSpc>
                  <a:spcPts val="1903"/>
                </a:lnSpc>
              </a:pPr>
              <a:r>
                <a:rPr lang="en-US" sz="1100" dirty="0">
                  <a:solidFill>
                    <a:srgbClr val="191919"/>
                  </a:solidFill>
                  <a:latin typeface="Montserrat Light" panose="00000400000000000000" charset="0"/>
                </a:rPr>
                <a:t>Orchestrations</a:t>
              </a:r>
            </a:p>
            <a:p>
              <a:pPr algn="ctr" defTabSz="609630">
                <a:lnSpc>
                  <a:spcPts val="1903"/>
                </a:lnSpc>
              </a:pPr>
              <a:r>
                <a:rPr lang="en-US" sz="1100" dirty="0">
                  <a:solidFill>
                    <a:srgbClr val="191919"/>
                  </a:solidFill>
                  <a:latin typeface="Montserrat Light" panose="00000400000000000000" charset="0"/>
                </a:rPr>
                <a:t>3%</a:t>
              </a:r>
            </a:p>
          </p:txBody>
        </p:sp>
        <p:sp>
          <p:nvSpPr>
            <p:cNvPr id="25" name="TextBox 25"/>
            <p:cNvSpPr txBox="1"/>
            <p:nvPr/>
          </p:nvSpPr>
          <p:spPr>
            <a:xfrm>
              <a:off x="1589556" y="5137218"/>
              <a:ext cx="1382136" cy="928846"/>
            </a:xfrm>
            <a:prstGeom prst="rect">
              <a:avLst/>
            </a:prstGeom>
          </p:spPr>
          <p:txBody>
            <a:bodyPr lIns="0" tIns="0" rIns="0" bIns="0" rtlCol="0" anchor="t">
              <a:spAutoFit/>
            </a:bodyPr>
            <a:lstStyle/>
            <a:p>
              <a:pPr algn="ctr" defTabSz="609630">
                <a:lnSpc>
                  <a:spcPts val="1903"/>
                </a:lnSpc>
              </a:pPr>
              <a:r>
                <a:rPr lang="en-US" sz="1100" dirty="0">
                  <a:solidFill>
                    <a:srgbClr val="191919"/>
                  </a:solidFill>
                  <a:latin typeface="Montserrat Light" panose="00000400000000000000" charset="0"/>
                </a:rPr>
                <a:t>Adapters</a:t>
              </a:r>
            </a:p>
            <a:p>
              <a:pPr algn="ctr" defTabSz="609630">
                <a:lnSpc>
                  <a:spcPts val="1903"/>
                </a:lnSpc>
              </a:pPr>
              <a:r>
                <a:rPr lang="en-US" sz="1100" dirty="0">
                  <a:solidFill>
                    <a:srgbClr val="191919"/>
                  </a:solidFill>
                  <a:latin typeface="Montserrat Light" panose="00000400000000000000" charset="0"/>
                </a:rPr>
                <a:t>2%</a:t>
              </a:r>
            </a:p>
          </p:txBody>
        </p:sp>
        <p:sp>
          <p:nvSpPr>
            <p:cNvPr id="26" name="TextBox 26"/>
            <p:cNvSpPr txBox="1"/>
            <p:nvPr/>
          </p:nvSpPr>
          <p:spPr>
            <a:xfrm>
              <a:off x="1570322" y="3881004"/>
              <a:ext cx="1401372" cy="928846"/>
            </a:xfrm>
            <a:prstGeom prst="rect">
              <a:avLst/>
            </a:prstGeom>
          </p:spPr>
          <p:txBody>
            <a:bodyPr lIns="0" tIns="0" rIns="0" bIns="0" rtlCol="0" anchor="t">
              <a:spAutoFit/>
            </a:bodyPr>
            <a:lstStyle/>
            <a:p>
              <a:pPr algn="ctr" defTabSz="609630">
                <a:lnSpc>
                  <a:spcPts val="1903"/>
                </a:lnSpc>
              </a:pPr>
              <a:r>
                <a:rPr lang="en-US" sz="1100" dirty="0">
                  <a:solidFill>
                    <a:srgbClr val="191919"/>
                  </a:solidFill>
                  <a:latin typeface="Montserrat Light" panose="00000400000000000000" charset="0"/>
                </a:rPr>
                <a:t>Pipelines</a:t>
              </a:r>
            </a:p>
            <a:p>
              <a:pPr algn="ctr" defTabSz="609630">
                <a:lnSpc>
                  <a:spcPts val="1903"/>
                </a:lnSpc>
              </a:pPr>
              <a:r>
                <a:rPr lang="en-US" sz="1100" dirty="0">
                  <a:solidFill>
                    <a:srgbClr val="191919"/>
                  </a:solidFill>
                  <a:latin typeface="Montserrat Light" panose="00000400000000000000" charset="0"/>
                </a:rPr>
                <a:t>2%</a:t>
              </a:r>
            </a:p>
          </p:txBody>
        </p:sp>
        <p:grpSp>
          <p:nvGrpSpPr>
            <p:cNvPr id="27" name="Group 27"/>
            <p:cNvGrpSpPr>
              <a:grpSpLocks noChangeAspect="1"/>
            </p:cNvGrpSpPr>
            <p:nvPr/>
          </p:nvGrpSpPr>
          <p:grpSpPr>
            <a:xfrm>
              <a:off x="3655830" y="909660"/>
              <a:ext cx="8173619" cy="8173619"/>
              <a:chOff x="0" y="0"/>
              <a:chExt cx="2540000" cy="2540000"/>
            </a:xfrm>
          </p:grpSpPr>
          <p:sp>
            <p:nvSpPr>
              <p:cNvPr id="28" name="Freeform 28"/>
              <p:cNvSpPr/>
              <p:nvPr/>
            </p:nvSpPr>
            <p:spPr>
              <a:xfrm>
                <a:off x="1270000" y="0"/>
                <a:ext cx="1241621" cy="1270000"/>
              </a:xfrm>
              <a:custGeom>
                <a:avLst/>
                <a:gdLst/>
                <a:ahLst/>
                <a:cxnLst/>
                <a:rect l="l" t="t" r="r" b="b"/>
                <a:pathLst>
                  <a:path w="1241621" h="1270000">
                    <a:moveTo>
                      <a:pt x="0" y="0"/>
                    </a:moveTo>
                    <a:lnTo>
                      <a:pt x="0" y="0"/>
                    </a:lnTo>
                    <a:cubicBezTo>
                      <a:pt x="598517" y="0"/>
                      <a:pt x="1115801" y="417879"/>
                      <a:pt x="1241621" y="1003021"/>
                    </a:cubicBezTo>
                    <a:lnTo>
                      <a:pt x="0" y="1270000"/>
                    </a:lnTo>
                    <a:close/>
                  </a:path>
                </a:pathLst>
              </a:custGeom>
              <a:solidFill>
                <a:schemeClr val="accent6">
                  <a:lumMod val="75000"/>
                </a:schemeClr>
              </a:solidFill>
            </p:spPr>
          </p:sp>
          <p:sp>
            <p:nvSpPr>
              <p:cNvPr id="29" name="Freeform 29"/>
              <p:cNvSpPr/>
              <p:nvPr/>
            </p:nvSpPr>
            <p:spPr>
              <a:xfrm>
                <a:off x="1270000" y="941300"/>
                <a:ext cx="1381633" cy="1458915"/>
              </a:xfrm>
              <a:custGeom>
                <a:avLst/>
                <a:gdLst/>
                <a:ahLst/>
                <a:cxnLst/>
                <a:rect l="l" t="t" r="r" b="b"/>
                <a:pathLst>
                  <a:path w="1381633" h="1458915">
                    <a:moveTo>
                      <a:pt x="1226726" y="0"/>
                    </a:moveTo>
                    <a:cubicBezTo>
                      <a:pt x="1381633" y="578123"/>
                      <a:pt x="1111876" y="1185936"/>
                      <a:pt x="579237" y="1458915"/>
                    </a:cubicBezTo>
                    <a:lnTo>
                      <a:pt x="0" y="328700"/>
                    </a:lnTo>
                    <a:close/>
                  </a:path>
                </a:pathLst>
              </a:custGeom>
              <a:solidFill>
                <a:srgbClr val="FFC000"/>
              </a:solidFill>
            </p:spPr>
          </p:sp>
          <p:sp>
            <p:nvSpPr>
              <p:cNvPr id="30" name="Freeform 30"/>
              <p:cNvSpPr/>
              <p:nvPr/>
            </p:nvSpPr>
            <p:spPr>
              <a:xfrm>
                <a:off x="328214" y="1270000"/>
                <a:ext cx="1576786" cy="1399111"/>
              </a:xfrm>
              <a:custGeom>
                <a:avLst/>
                <a:gdLst/>
                <a:ahLst/>
                <a:cxnLst/>
                <a:rect l="l" t="t" r="r" b="b"/>
                <a:pathLst>
                  <a:path w="1576786" h="1399111">
                    <a:moveTo>
                      <a:pt x="1576786" y="1099852"/>
                    </a:moveTo>
                    <a:cubicBezTo>
                      <a:pt x="1058455" y="1399111"/>
                      <a:pt x="401534" y="1295859"/>
                      <a:pt x="0" y="852021"/>
                    </a:cubicBezTo>
                    <a:lnTo>
                      <a:pt x="941786" y="0"/>
                    </a:lnTo>
                    <a:close/>
                  </a:path>
                </a:pathLst>
              </a:custGeom>
              <a:solidFill>
                <a:srgbClr val="FF0000"/>
              </a:solidFill>
            </p:spPr>
          </p:sp>
          <p:sp>
            <p:nvSpPr>
              <p:cNvPr id="31" name="Freeform 31"/>
              <p:cNvSpPr/>
              <p:nvPr/>
            </p:nvSpPr>
            <p:spPr>
              <a:xfrm>
                <a:off x="139785" y="1270000"/>
                <a:ext cx="1130215" cy="898026"/>
              </a:xfrm>
              <a:custGeom>
                <a:avLst/>
                <a:gdLst/>
                <a:ahLst/>
                <a:cxnLst/>
                <a:rect l="l" t="t" r="r" b="b"/>
                <a:pathLst>
                  <a:path w="1130215" h="898026">
                    <a:moveTo>
                      <a:pt x="232189" y="898026"/>
                    </a:moveTo>
                    <a:cubicBezTo>
                      <a:pt x="138665" y="804501"/>
                      <a:pt x="60325" y="696942"/>
                      <a:pt x="0" y="579237"/>
                    </a:cubicBezTo>
                    <a:lnTo>
                      <a:pt x="1130215" y="0"/>
                    </a:lnTo>
                    <a:close/>
                  </a:path>
                </a:pathLst>
              </a:custGeom>
              <a:solidFill>
                <a:srgbClr val="3B6696"/>
              </a:solidFill>
            </p:spPr>
          </p:sp>
          <p:sp>
            <p:nvSpPr>
              <p:cNvPr id="32" name="Freeform 32"/>
              <p:cNvSpPr/>
              <p:nvPr/>
            </p:nvSpPr>
            <p:spPr>
              <a:xfrm>
                <a:off x="28379" y="1270000"/>
                <a:ext cx="1241621" cy="635000"/>
              </a:xfrm>
              <a:custGeom>
                <a:avLst/>
                <a:gdLst/>
                <a:ahLst/>
                <a:cxnLst/>
                <a:rect l="l" t="t" r="r" b="b"/>
                <a:pathLst>
                  <a:path w="1241621" h="635000">
                    <a:moveTo>
                      <a:pt x="141769" y="635000"/>
                    </a:moveTo>
                    <a:cubicBezTo>
                      <a:pt x="75637" y="520457"/>
                      <a:pt x="27804" y="396286"/>
                      <a:pt x="0" y="266979"/>
                    </a:cubicBezTo>
                    <a:lnTo>
                      <a:pt x="1241621" y="0"/>
                    </a:lnTo>
                    <a:close/>
                  </a:path>
                </a:pathLst>
              </a:custGeom>
              <a:solidFill>
                <a:srgbClr val="353C6E"/>
              </a:solidFill>
            </p:spPr>
          </p:sp>
          <p:sp>
            <p:nvSpPr>
              <p:cNvPr id="33" name="Freeform 33"/>
              <p:cNvSpPr/>
              <p:nvPr/>
            </p:nvSpPr>
            <p:spPr>
              <a:xfrm>
                <a:off x="-5023" y="1206526"/>
                <a:ext cx="1275023" cy="392174"/>
              </a:xfrm>
              <a:custGeom>
                <a:avLst/>
                <a:gdLst/>
                <a:ahLst/>
                <a:cxnLst/>
                <a:rect l="l" t="t" r="r" b="b"/>
                <a:pathLst>
                  <a:path w="1275023" h="392174">
                    <a:moveTo>
                      <a:pt x="48297" y="392174"/>
                    </a:moveTo>
                    <a:cubicBezTo>
                      <a:pt x="14065" y="264418"/>
                      <a:pt x="0" y="132098"/>
                      <a:pt x="6610" y="0"/>
                    </a:cubicBezTo>
                    <a:lnTo>
                      <a:pt x="1275023" y="63474"/>
                    </a:lnTo>
                    <a:close/>
                  </a:path>
                </a:pathLst>
              </a:custGeom>
              <a:solidFill>
                <a:schemeClr val="bg2">
                  <a:lumMod val="75000"/>
                </a:schemeClr>
              </a:solidFill>
            </p:spPr>
          </p:sp>
          <p:sp>
            <p:nvSpPr>
              <p:cNvPr id="34" name="Freeform 34"/>
              <p:cNvSpPr/>
              <p:nvPr/>
            </p:nvSpPr>
            <p:spPr>
              <a:xfrm>
                <a:off x="0" y="880400"/>
                <a:ext cx="1270000" cy="389600"/>
              </a:xfrm>
              <a:custGeom>
                <a:avLst/>
                <a:gdLst/>
                <a:ahLst/>
                <a:cxnLst/>
                <a:rect l="l" t="t" r="r" b="b"/>
                <a:pathLst>
                  <a:path w="1270000" h="389600">
                    <a:moveTo>
                      <a:pt x="0" y="389600"/>
                    </a:moveTo>
                    <a:cubicBezTo>
                      <a:pt x="0" y="257337"/>
                      <a:pt x="20661" y="125886"/>
                      <a:pt x="61235" y="0"/>
                    </a:cubicBezTo>
                    <a:lnTo>
                      <a:pt x="1270000" y="389600"/>
                    </a:lnTo>
                    <a:close/>
                  </a:path>
                </a:pathLst>
              </a:custGeom>
              <a:solidFill>
                <a:schemeClr val="accent3">
                  <a:lumMod val="75000"/>
                </a:schemeClr>
              </a:solidFill>
            </p:spPr>
          </p:sp>
          <p:sp>
            <p:nvSpPr>
              <p:cNvPr id="35" name="Freeform 35"/>
              <p:cNvSpPr/>
              <p:nvPr/>
            </p:nvSpPr>
            <p:spPr>
              <a:xfrm>
                <a:off x="43274" y="225060"/>
                <a:ext cx="1226726" cy="1044940"/>
              </a:xfrm>
              <a:custGeom>
                <a:avLst/>
                <a:gdLst/>
                <a:ahLst/>
                <a:cxnLst/>
                <a:rect l="l" t="t" r="r" b="b"/>
                <a:pathLst>
                  <a:path w="1226726" h="1044940">
                    <a:moveTo>
                      <a:pt x="0" y="716240"/>
                    </a:moveTo>
                    <a:cubicBezTo>
                      <a:pt x="77998" y="425148"/>
                      <a:pt x="256967" y="171278"/>
                      <a:pt x="504922" y="0"/>
                    </a:cubicBezTo>
                    <a:lnTo>
                      <a:pt x="1226726" y="1044940"/>
                    </a:lnTo>
                    <a:close/>
                  </a:path>
                </a:pathLst>
              </a:custGeom>
              <a:solidFill>
                <a:srgbClr val="EBE600"/>
              </a:solidFill>
            </p:spPr>
          </p:sp>
          <p:sp>
            <p:nvSpPr>
              <p:cNvPr id="36" name="Freeform 36"/>
              <p:cNvSpPr/>
              <p:nvPr/>
            </p:nvSpPr>
            <p:spPr>
              <a:xfrm>
                <a:off x="496873" y="0"/>
                <a:ext cx="773127" cy="1270000"/>
              </a:xfrm>
              <a:custGeom>
                <a:avLst/>
                <a:gdLst/>
                <a:ahLst/>
                <a:cxnLst/>
                <a:rect l="l" t="t" r="r" b="b"/>
                <a:pathLst>
                  <a:path w="773127" h="1270000">
                    <a:moveTo>
                      <a:pt x="0" y="262441"/>
                    </a:moveTo>
                    <a:cubicBezTo>
                      <a:pt x="221764" y="92276"/>
                      <a:pt x="493473" y="28"/>
                      <a:pt x="773000" y="0"/>
                    </a:cubicBezTo>
                    <a:lnTo>
                      <a:pt x="773127" y="1270000"/>
                    </a:lnTo>
                    <a:close/>
                  </a:path>
                </a:pathLst>
              </a:custGeom>
              <a:solidFill>
                <a:srgbClr val="FFFFA3"/>
              </a:solidFill>
            </p:spPr>
          </p:sp>
          <p:sp>
            <p:nvSpPr>
              <p:cNvPr id="37" name="Freeform 37"/>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D09BB2"/>
              </a:solidFill>
            </p:spPr>
          </p:sp>
        </p:grpSp>
      </p:grpSp>
      <p:sp>
        <p:nvSpPr>
          <p:cNvPr id="38" name="AutoShape 2">
            <a:extLst>
              <a:ext uri="{FF2B5EF4-FFF2-40B4-BE49-F238E27FC236}">
                <a16:creationId xmlns:a16="http://schemas.microsoft.com/office/drawing/2014/main" id="{71EC0783-232F-4357-9C76-FBFA2C5D5F7D}"/>
              </a:ext>
            </a:extLst>
          </p:cNvPr>
          <p:cNvSpPr/>
          <p:nvPr/>
        </p:nvSpPr>
        <p:spPr>
          <a:xfrm>
            <a:off x="1547815" y="1500381"/>
            <a:ext cx="3359496" cy="1346531"/>
          </a:xfrm>
          <a:prstGeom prst="rect">
            <a:avLst/>
          </a:prstGeom>
          <a:solidFill>
            <a:srgbClr val="191919">
              <a:alpha val="3529"/>
            </a:srgbClr>
          </a:solidFill>
        </p:spPr>
      </p:sp>
      <p:sp>
        <p:nvSpPr>
          <p:cNvPr id="39" name="AutoShape 4">
            <a:extLst>
              <a:ext uri="{FF2B5EF4-FFF2-40B4-BE49-F238E27FC236}">
                <a16:creationId xmlns:a16="http://schemas.microsoft.com/office/drawing/2014/main" id="{0DD13AC7-1502-41D7-8419-918692351A54}"/>
              </a:ext>
            </a:extLst>
          </p:cNvPr>
          <p:cNvSpPr/>
          <p:nvPr/>
        </p:nvSpPr>
        <p:spPr>
          <a:xfrm>
            <a:off x="1547815" y="4825669"/>
            <a:ext cx="3359496" cy="1346531"/>
          </a:xfrm>
          <a:prstGeom prst="rect">
            <a:avLst/>
          </a:prstGeom>
          <a:solidFill>
            <a:srgbClr val="191919">
              <a:alpha val="3529"/>
            </a:srgbClr>
          </a:solidFill>
        </p:spPr>
      </p:sp>
      <p:sp>
        <p:nvSpPr>
          <p:cNvPr id="40" name="AutoShape 5">
            <a:extLst>
              <a:ext uri="{FF2B5EF4-FFF2-40B4-BE49-F238E27FC236}">
                <a16:creationId xmlns:a16="http://schemas.microsoft.com/office/drawing/2014/main" id="{4E74732B-24D7-4E4D-AF95-646342ABB1A4}"/>
              </a:ext>
            </a:extLst>
          </p:cNvPr>
          <p:cNvSpPr/>
          <p:nvPr/>
        </p:nvSpPr>
        <p:spPr>
          <a:xfrm>
            <a:off x="1547815" y="3163025"/>
            <a:ext cx="3359496" cy="1346531"/>
          </a:xfrm>
          <a:prstGeom prst="rect">
            <a:avLst/>
          </a:prstGeom>
          <a:solidFill>
            <a:srgbClr val="191919">
              <a:alpha val="3529"/>
            </a:srgbClr>
          </a:solidFill>
        </p:spPr>
      </p:sp>
      <p:sp>
        <p:nvSpPr>
          <p:cNvPr id="41" name="TextBox 6">
            <a:extLst>
              <a:ext uri="{FF2B5EF4-FFF2-40B4-BE49-F238E27FC236}">
                <a16:creationId xmlns:a16="http://schemas.microsoft.com/office/drawing/2014/main" id="{F95D8C37-A4A1-4B33-978C-E44E932DE85F}"/>
              </a:ext>
            </a:extLst>
          </p:cNvPr>
          <p:cNvSpPr txBox="1"/>
          <p:nvPr/>
        </p:nvSpPr>
        <p:spPr>
          <a:xfrm>
            <a:off x="1677148" y="1685418"/>
            <a:ext cx="3150171" cy="738344"/>
          </a:xfrm>
          <a:prstGeom prst="rect">
            <a:avLst/>
          </a:prstGeom>
        </p:spPr>
        <p:txBody>
          <a:bodyPr wrap="square" lIns="0" tIns="0" rIns="0" bIns="0" rtlCol="0" anchor="t">
            <a:spAutoFit/>
          </a:bodyPr>
          <a:lstStyle/>
          <a:p>
            <a:pPr algn="ctr" defTabSz="609630">
              <a:lnSpc>
                <a:spcPts val="2004"/>
              </a:lnSpc>
            </a:pPr>
            <a:r>
              <a:rPr lang="en-US" sz="1200" dirty="0">
                <a:solidFill>
                  <a:srgbClr val="191919"/>
                </a:solidFill>
                <a:latin typeface="Maven Pro Regular"/>
              </a:rPr>
              <a:t>Migrate Source Code/BizTalk Applications</a:t>
            </a:r>
          </a:p>
          <a:p>
            <a:pPr algn="ctr" defTabSz="609630">
              <a:lnSpc>
                <a:spcPts val="2004"/>
              </a:lnSpc>
            </a:pPr>
            <a:endParaRPr lang="en-US" sz="1200" dirty="0">
              <a:solidFill>
                <a:srgbClr val="191919"/>
              </a:solidFill>
              <a:latin typeface="Maven Pro Regular"/>
            </a:endParaRPr>
          </a:p>
          <a:p>
            <a:pPr algn="ctr" defTabSz="609630">
              <a:lnSpc>
                <a:spcPts val="2004"/>
              </a:lnSpc>
            </a:pPr>
            <a:r>
              <a:rPr lang="en-US" sz="1200" dirty="0">
                <a:solidFill>
                  <a:srgbClr val="191919"/>
                </a:solidFill>
                <a:latin typeface="Maven Pro Regular"/>
              </a:rPr>
              <a:t>Deployment</a:t>
            </a:r>
          </a:p>
        </p:txBody>
      </p:sp>
      <p:sp>
        <p:nvSpPr>
          <p:cNvPr id="42" name="TextBox 7">
            <a:extLst>
              <a:ext uri="{FF2B5EF4-FFF2-40B4-BE49-F238E27FC236}">
                <a16:creationId xmlns:a16="http://schemas.microsoft.com/office/drawing/2014/main" id="{626A148B-1B2F-4CD5-9573-8363116183AB}"/>
              </a:ext>
            </a:extLst>
          </p:cNvPr>
          <p:cNvSpPr txBox="1"/>
          <p:nvPr/>
        </p:nvSpPr>
        <p:spPr>
          <a:xfrm>
            <a:off x="1677148" y="3300604"/>
            <a:ext cx="3230163" cy="738344"/>
          </a:xfrm>
          <a:prstGeom prst="rect">
            <a:avLst/>
          </a:prstGeom>
        </p:spPr>
        <p:txBody>
          <a:bodyPr wrap="square" lIns="0" tIns="0" rIns="0" bIns="0" rtlCol="0" anchor="t">
            <a:spAutoFit/>
          </a:bodyPr>
          <a:lstStyle/>
          <a:p>
            <a:pPr algn="ctr" defTabSz="609630">
              <a:lnSpc>
                <a:spcPts val="2004"/>
              </a:lnSpc>
            </a:pPr>
            <a:r>
              <a:rPr lang="en-US" sz="1200" dirty="0">
                <a:solidFill>
                  <a:srgbClr val="191919"/>
                </a:solidFill>
                <a:latin typeface="Maven Pro Regular"/>
              </a:rPr>
              <a:t>Building your BizTalk Server environments.</a:t>
            </a:r>
          </a:p>
          <a:p>
            <a:pPr algn="ctr" defTabSz="609630">
              <a:lnSpc>
                <a:spcPts val="2004"/>
              </a:lnSpc>
            </a:pPr>
            <a:endParaRPr lang="en-US" sz="1200" dirty="0">
              <a:solidFill>
                <a:srgbClr val="191919"/>
              </a:solidFill>
              <a:latin typeface="Maven Pro Regular"/>
            </a:endParaRPr>
          </a:p>
          <a:p>
            <a:pPr algn="ctr" defTabSz="609630">
              <a:lnSpc>
                <a:spcPts val="2004"/>
              </a:lnSpc>
            </a:pPr>
            <a:r>
              <a:rPr lang="en-US" sz="1200" dirty="0">
                <a:solidFill>
                  <a:srgbClr val="191919"/>
                </a:solidFill>
                <a:latin typeface="Maven Pro Regular"/>
              </a:rPr>
              <a:t>Environments configurations</a:t>
            </a:r>
          </a:p>
        </p:txBody>
      </p:sp>
      <p:sp>
        <p:nvSpPr>
          <p:cNvPr id="43" name="TextBox 8">
            <a:extLst>
              <a:ext uri="{FF2B5EF4-FFF2-40B4-BE49-F238E27FC236}">
                <a16:creationId xmlns:a16="http://schemas.microsoft.com/office/drawing/2014/main" id="{2D00C239-3739-4D34-98F4-2D9DBC8CF34D}"/>
              </a:ext>
            </a:extLst>
          </p:cNvPr>
          <p:cNvSpPr txBox="1"/>
          <p:nvPr/>
        </p:nvSpPr>
        <p:spPr>
          <a:xfrm>
            <a:off x="1673988" y="5054434"/>
            <a:ext cx="3153331" cy="738344"/>
          </a:xfrm>
          <a:prstGeom prst="rect">
            <a:avLst/>
          </a:prstGeom>
        </p:spPr>
        <p:txBody>
          <a:bodyPr wrap="square" lIns="0" tIns="0" rIns="0" bIns="0" rtlCol="0" anchor="t">
            <a:spAutoFit/>
          </a:bodyPr>
          <a:lstStyle/>
          <a:p>
            <a:pPr algn="ctr" defTabSz="609630">
              <a:lnSpc>
                <a:spcPts val="2004"/>
              </a:lnSpc>
            </a:pPr>
            <a:r>
              <a:rPr lang="en-US" sz="1200" dirty="0">
                <a:solidFill>
                  <a:srgbClr val="191919"/>
                </a:solidFill>
                <a:latin typeface="Maven Pro Regular"/>
              </a:rPr>
              <a:t>Testing your BizTalk Server Applications</a:t>
            </a:r>
          </a:p>
          <a:p>
            <a:pPr algn="ctr" defTabSz="609630">
              <a:lnSpc>
                <a:spcPts val="2004"/>
              </a:lnSpc>
            </a:pPr>
            <a:endParaRPr lang="en-US" sz="1200" dirty="0">
              <a:solidFill>
                <a:srgbClr val="191919"/>
              </a:solidFill>
              <a:latin typeface="Maven Pro Regular"/>
            </a:endParaRPr>
          </a:p>
          <a:p>
            <a:pPr algn="ctr" defTabSz="609630">
              <a:lnSpc>
                <a:spcPts val="2004"/>
              </a:lnSpc>
            </a:pPr>
            <a:r>
              <a:rPr lang="en-US" sz="1200" dirty="0">
                <a:solidFill>
                  <a:srgbClr val="191919"/>
                </a:solidFill>
                <a:latin typeface="Maven Pro Regular"/>
              </a:rPr>
              <a:t>Tuning and optimizations</a:t>
            </a:r>
          </a:p>
        </p:txBody>
      </p:sp>
      <p:sp>
        <p:nvSpPr>
          <p:cNvPr id="44" name="AutoShape 29">
            <a:extLst>
              <a:ext uri="{FF2B5EF4-FFF2-40B4-BE49-F238E27FC236}">
                <a16:creationId xmlns:a16="http://schemas.microsoft.com/office/drawing/2014/main" id="{F952B477-378C-4767-B36E-728093F2F3BA}"/>
              </a:ext>
            </a:extLst>
          </p:cNvPr>
          <p:cNvSpPr/>
          <p:nvPr/>
        </p:nvSpPr>
        <p:spPr>
          <a:xfrm>
            <a:off x="685800" y="1500381"/>
            <a:ext cx="862015" cy="1346531"/>
          </a:xfrm>
          <a:prstGeom prst="rect">
            <a:avLst/>
          </a:prstGeom>
          <a:solidFill>
            <a:srgbClr val="8ABF41"/>
          </a:solidFill>
        </p:spPr>
      </p:sp>
      <p:sp>
        <p:nvSpPr>
          <p:cNvPr id="45" name="TextBox 30">
            <a:extLst>
              <a:ext uri="{FF2B5EF4-FFF2-40B4-BE49-F238E27FC236}">
                <a16:creationId xmlns:a16="http://schemas.microsoft.com/office/drawing/2014/main" id="{24C947EC-B248-4DB8-9CAA-3F2F66C5A4C9}"/>
              </a:ext>
            </a:extLst>
          </p:cNvPr>
          <p:cNvSpPr txBox="1"/>
          <p:nvPr/>
        </p:nvSpPr>
        <p:spPr>
          <a:xfrm>
            <a:off x="860393" y="2008546"/>
            <a:ext cx="512829" cy="307777"/>
          </a:xfrm>
          <a:prstGeom prst="rect">
            <a:avLst/>
          </a:prstGeom>
        </p:spPr>
        <p:txBody>
          <a:bodyPr lIns="0" tIns="0" rIns="0" bIns="0" rtlCol="0" anchor="t">
            <a:spAutoFit/>
          </a:bodyPr>
          <a:lstStyle/>
          <a:p>
            <a:pPr algn="ctr" defTabSz="609630">
              <a:lnSpc>
                <a:spcPts val="2400"/>
              </a:lnSpc>
            </a:pPr>
            <a:r>
              <a:rPr lang="en-US" sz="2000">
                <a:solidFill>
                  <a:srgbClr val="F6F6F6"/>
                </a:solidFill>
                <a:latin typeface="Maven Pro Bold"/>
              </a:rPr>
              <a:t>15%</a:t>
            </a:r>
          </a:p>
        </p:txBody>
      </p:sp>
      <p:sp>
        <p:nvSpPr>
          <p:cNvPr id="46" name="AutoShape 31">
            <a:extLst>
              <a:ext uri="{FF2B5EF4-FFF2-40B4-BE49-F238E27FC236}">
                <a16:creationId xmlns:a16="http://schemas.microsoft.com/office/drawing/2014/main" id="{8AC5AEE8-BCDF-4BCB-930A-D2240DEEEF85}"/>
              </a:ext>
            </a:extLst>
          </p:cNvPr>
          <p:cNvSpPr/>
          <p:nvPr/>
        </p:nvSpPr>
        <p:spPr>
          <a:xfrm>
            <a:off x="685800" y="3163025"/>
            <a:ext cx="862015" cy="1346531"/>
          </a:xfrm>
          <a:prstGeom prst="rect">
            <a:avLst/>
          </a:prstGeom>
          <a:solidFill>
            <a:srgbClr val="DAD43E"/>
          </a:solidFill>
        </p:spPr>
      </p:sp>
      <p:sp>
        <p:nvSpPr>
          <p:cNvPr id="47" name="TextBox 32">
            <a:extLst>
              <a:ext uri="{FF2B5EF4-FFF2-40B4-BE49-F238E27FC236}">
                <a16:creationId xmlns:a16="http://schemas.microsoft.com/office/drawing/2014/main" id="{97194E80-FB27-48F8-8BEC-AAD18148D4B0}"/>
              </a:ext>
            </a:extLst>
          </p:cNvPr>
          <p:cNvSpPr txBox="1"/>
          <p:nvPr/>
        </p:nvSpPr>
        <p:spPr>
          <a:xfrm>
            <a:off x="822363" y="3671190"/>
            <a:ext cx="588889" cy="307777"/>
          </a:xfrm>
          <a:prstGeom prst="rect">
            <a:avLst/>
          </a:prstGeom>
        </p:spPr>
        <p:txBody>
          <a:bodyPr lIns="0" tIns="0" rIns="0" bIns="0" rtlCol="0" anchor="t">
            <a:spAutoFit/>
          </a:bodyPr>
          <a:lstStyle/>
          <a:p>
            <a:pPr algn="ctr" defTabSz="609630">
              <a:lnSpc>
                <a:spcPts val="2400"/>
              </a:lnSpc>
            </a:pPr>
            <a:r>
              <a:rPr lang="en-US" sz="2000">
                <a:solidFill>
                  <a:srgbClr val="F6F6F6"/>
                </a:solidFill>
                <a:latin typeface="Maven Pro Bold"/>
              </a:rPr>
              <a:t>30%</a:t>
            </a:r>
          </a:p>
        </p:txBody>
      </p:sp>
      <p:sp>
        <p:nvSpPr>
          <p:cNvPr id="48" name="AutoShape 33">
            <a:extLst>
              <a:ext uri="{FF2B5EF4-FFF2-40B4-BE49-F238E27FC236}">
                <a16:creationId xmlns:a16="http://schemas.microsoft.com/office/drawing/2014/main" id="{67E5EEEB-A97A-4FF6-98DA-4D68646DDBDE}"/>
              </a:ext>
            </a:extLst>
          </p:cNvPr>
          <p:cNvSpPr/>
          <p:nvPr/>
        </p:nvSpPr>
        <p:spPr>
          <a:xfrm>
            <a:off x="685800" y="4825669"/>
            <a:ext cx="862015" cy="1346531"/>
          </a:xfrm>
          <a:prstGeom prst="rect">
            <a:avLst/>
          </a:prstGeom>
          <a:solidFill>
            <a:srgbClr val="E24301"/>
          </a:solidFill>
        </p:spPr>
      </p:sp>
      <p:sp>
        <p:nvSpPr>
          <p:cNvPr id="49" name="TextBox 34">
            <a:extLst>
              <a:ext uri="{FF2B5EF4-FFF2-40B4-BE49-F238E27FC236}">
                <a16:creationId xmlns:a16="http://schemas.microsoft.com/office/drawing/2014/main" id="{F634A60C-EC30-493D-8E1D-85E1EE7E3BBF}"/>
              </a:ext>
            </a:extLst>
          </p:cNvPr>
          <p:cNvSpPr txBox="1"/>
          <p:nvPr/>
        </p:nvSpPr>
        <p:spPr>
          <a:xfrm>
            <a:off x="860393" y="5333834"/>
            <a:ext cx="550859" cy="307777"/>
          </a:xfrm>
          <a:prstGeom prst="rect">
            <a:avLst/>
          </a:prstGeom>
        </p:spPr>
        <p:txBody>
          <a:bodyPr lIns="0" tIns="0" rIns="0" bIns="0" rtlCol="0" anchor="t">
            <a:spAutoFit/>
          </a:bodyPr>
          <a:lstStyle/>
          <a:p>
            <a:pPr algn="ctr" defTabSz="609630">
              <a:lnSpc>
                <a:spcPts val="2400"/>
              </a:lnSpc>
            </a:pPr>
            <a:r>
              <a:rPr lang="en-US" sz="2000">
                <a:solidFill>
                  <a:srgbClr val="F6F6F6"/>
                </a:solidFill>
                <a:latin typeface="Maven Pro Bold"/>
              </a:rPr>
              <a:t>55%</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2">
            <a:extLst>
              <a:ext uri="{FF2B5EF4-FFF2-40B4-BE49-F238E27FC236}">
                <a16:creationId xmlns:a16="http://schemas.microsoft.com/office/drawing/2014/main" id="{789A8906-EF84-4FA0-B60D-698944BC16FD}"/>
              </a:ext>
            </a:extLst>
          </p:cNvPr>
          <p:cNvSpPr/>
          <p:nvPr/>
        </p:nvSpPr>
        <p:spPr>
          <a:xfrm>
            <a:off x="1547813" y="4825669"/>
            <a:ext cx="4052885" cy="1346531"/>
          </a:xfrm>
          <a:prstGeom prst="rect">
            <a:avLst/>
          </a:prstGeom>
          <a:solidFill>
            <a:srgbClr val="191919">
              <a:alpha val="3529"/>
            </a:srgbClr>
          </a:solidFill>
        </p:spPr>
      </p:sp>
      <p:sp>
        <p:nvSpPr>
          <p:cNvPr id="67" name="TextBox 6">
            <a:extLst>
              <a:ext uri="{FF2B5EF4-FFF2-40B4-BE49-F238E27FC236}">
                <a16:creationId xmlns:a16="http://schemas.microsoft.com/office/drawing/2014/main" id="{E85CCCAA-4A46-4B9F-9F48-3E6433195BC9}"/>
              </a:ext>
            </a:extLst>
          </p:cNvPr>
          <p:cNvSpPr txBox="1"/>
          <p:nvPr/>
        </p:nvSpPr>
        <p:spPr>
          <a:xfrm>
            <a:off x="2176787" y="5001522"/>
            <a:ext cx="3290561" cy="994824"/>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JUST REBUILD: Open VS, Fix .NET version and deploy</a:t>
            </a:r>
          </a:p>
          <a:p>
            <a:pPr defTabSz="609630">
              <a:lnSpc>
                <a:spcPts val="2004"/>
              </a:lnSpc>
            </a:pPr>
            <a:endParaRPr lang="en-US" sz="1200" dirty="0">
              <a:solidFill>
                <a:srgbClr val="191919"/>
              </a:solidFill>
              <a:latin typeface="Maven Pro Regular"/>
            </a:endParaRPr>
          </a:p>
          <a:p>
            <a:pPr defTabSz="609630">
              <a:lnSpc>
                <a:spcPts val="2004"/>
              </a:lnSpc>
            </a:pPr>
            <a:r>
              <a:rPr lang="en-US" sz="1200" dirty="0">
                <a:solidFill>
                  <a:srgbClr val="FFC000"/>
                </a:solidFill>
                <a:latin typeface="Maven Pro Regular"/>
              </a:rPr>
              <a:t>WARNING</a:t>
            </a:r>
            <a:r>
              <a:rPr lang="en-US" sz="1200" dirty="0">
                <a:solidFill>
                  <a:srgbClr val="191919"/>
                </a:solidFill>
                <a:latin typeface="Maven Pro Regular"/>
              </a:rPr>
              <a:t>: Functoids ID’s don’t conflict </a:t>
            </a:r>
          </a:p>
        </p:txBody>
      </p:sp>
      <p:sp>
        <p:nvSpPr>
          <p:cNvPr id="68" name="AutoShape 29">
            <a:extLst>
              <a:ext uri="{FF2B5EF4-FFF2-40B4-BE49-F238E27FC236}">
                <a16:creationId xmlns:a16="http://schemas.microsoft.com/office/drawing/2014/main" id="{749CB6C3-EFE9-438F-A05E-6FB3FDC0B6FD}"/>
              </a:ext>
            </a:extLst>
          </p:cNvPr>
          <p:cNvSpPr/>
          <p:nvPr/>
        </p:nvSpPr>
        <p:spPr>
          <a:xfrm>
            <a:off x="685799" y="4825669"/>
            <a:ext cx="1352550" cy="1346531"/>
          </a:xfrm>
          <a:prstGeom prst="rect">
            <a:avLst/>
          </a:prstGeom>
          <a:solidFill>
            <a:srgbClr val="00B050"/>
          </a:solidFill>
        </p:spPr>
      </p:sp>
      <p:sp>
        <p:nvSpPr>
          <p:cNvPr id="69" name="TextBox 30">
            <a:extLst>
              <a:ext uri="{FF2B5EF4-FFF2-40B4-BE49-F238E27FC236}">
                <a16:creationId xmlns:a16="http://schemas.microsoft.com/office/drawing/2014/main" id="{9D7F1A18-22A6-42DA-9AA4-6AB8BC822BF7}"/>
              </a:ext>
            </a:extLst>
          </p:cNvPr>
          <p:cNvSpPr txBox="1"/>
          <p:nvPr/>
        </p:nvSpPr>
        <p:spPr>
          <a:xfrm>
            <a:off x="723898" y="5191157"/>
            <a:ext cx="1276351" cy="615553"/>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Custom </a:t>
            </a:r>
            <a:br>
              <a:rPr lang="en-US" sz="2000" dirty="0">
                <a:solidFill>
                  <a:srgbClr val="F6F6F6"/>
                </a:solidFill>
                <a:latin typeface="Maven Pro Bold"/>
              </a:rPr>
            </a:br>
            <a:r>
              <a:rPr lang="en-US" sz="2000" dirty="0">
                <a:solidFill>
                  <a:srgbClr val="F6F6F6"/>
                </a:solidFill>
                <a:latin typeface="Maven Pro Bold"/>
              </a:rPr>
              <a:t>Functoids</a:t>
            </a:r>
          </a:p>
        </p:txBody>
      </p:sp>
      <p:sp>
        <p:nvSpPr>
          <p:cNvPr id="62" name="AutoShape 2">
            <a:extLst>
              <a:ext uri="{FF2B5EF4-FFF2-40B4-BE49-F238E27FC236}">
                <a16:creationId xmlns:a16="http://schemas.microsoft.com/office/drawing/2014/main" id="{1D37A6DD-D22C-4E50-9131-FFC127C0C1F6}"/>
              </a:ext>
            </a:extLst>
          </p:cNvPr>
          <p:cNvSpPr/>
          <p:nvPr/>
        </p:nvSpPr>
        <p:spPr>
          <a:xfrm>
            <a:off x="1547814" y="3163025"/>
            <a:ext cx="4052885" cy="1346531"/>
          </a:xfrm>
          <a:prstGeom prst="rect">
            <a:avLst/>
          </a:prstGeom>
          <a:solidFill>
            <a:srgbClr val="191919">
              <a:alpha val="3529"/>
            </a:srgbClr>
          </a:solidFill>
        </p:spPr>
      </p:sp>
      <p:sp>
        <p:nvSpPr>
          <p:cNvPr id="63" name="TextBox 6">
            <a:extLst>
              <a:ext uri="{FF2B5EF4-FFF2-40B4-BE49-F238E27FC236}">
                <a16:creationId xmlns:a16="http://schemas.microsoft.com/office/drawing/2014/main" id="{FF4EC157-A9A0-4FCF-9318-1CDAD91D0147}"/>
              </a:ext>
            </a:extLst>
          </p:cNvPr>
          <p:cNvSpPr txBox="1"/>
          <p:nvPr/>
        </p:nvSpPr>
        <p:spPr>
          <a:xfrm>
            <a:off x="2176788" y="3595359"/>
            <a:ext cx="3290561" cy="481863"/>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JUST REBUILD: Open VS, Fix .NET version and deploy</a:t>
            </a:r>
          </a:p>
        </p:txBody>
      </p:sp>
      <p:sp>
        <p:nvSpPr>
          <p:cNvPr id="64" name="AutoShape 29">
            <a:extLst>
              <a:ext uri="{FF2B5EF4-FFF2-40B4-BE49-F238E27FC236}">
                <a16:creationId xmlns:a16="http://schemas.microsoft.com/office/drawing/2014/main" id="{6A935573-BEB2-409C-8AE9-1440F2019D7F}"/>
              </a:ext>
            </a:extLst>
          </p:cNvPr>
          <p:cNvSpPr/>
          <p:nvPr/>
        </p:nvSpPr>
        <p:spPr>
          <a:xfrm>
            <a:off x="685800" y="3163025"/>
            <a:ext cx="1352550" cy="1346531"/>
          </a:xfrm>
          <a:prstGeom prst="rect">
            <a:avLst/>
          </a:prstGeom>
          <a:solidFill>
            <a:srgbClr val="00B050"/>
          </a:solidFill>
        </p:spPr>
      </p:sp>
      <p:sp>
        <p:nvSpPr>
          <p:cNvPr id="65" name="TextBox 30">
            <a:extLst>
              <a:ext uri="{FF2B5EF4-FFF2-40B4-BE49-F238E27FC236}">
                <a16:creationId xmlns:a16="http://schemas.microsoft.com/office/drawing/2014/main" id="{E9ABB4E7-7AFD-40F9-A3F1-1D7A70A2DC50}"/>
              </a:ext>
            </a:extLst>
          </p:cNvPr>
          <p:cNvSpPr txBox="1"/>
          <p:nvPr/>
        </p:nvSpPr>
        <p:spPr>
          <a:xfrm>
            <a:off x="723899" y="3528513"/>
            <a:ext cx="1276351" cy="615553"/>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Custom </a:t>
            </a:r>
            <a:br>
              <a:rPr lang="en-US" sz="2000" dirty="0">
                <a:solidFill>
                  <a:srgbClr val="F6F6F6"/>
                </a:solidFill>
                <a:latin typeface="Maven Pro Bold"/>
              </a:rPr>
            </a:br>
            <a:r>
              <a:rPr lang="en-US" sz="2000" dirty="0">
                <a:solidFill>
                  <a:srgbClr val="F6F6F6"/>
                </a:solidFill>
                <a:latin typeface="Maven Pro Bold"/>
              </a:rPr>
              <a:t>Pipelines </a:t>
            </a:r>
          </a:p>
        </p:txBody>
      </p:sp>
      <p:sp>
        <p:nvSpPr>
          <p:cNvPr id="2" name="TextBox 2"/>
          <p:cNvSpPr txBox="1"/>
          <p:nvPr/>
        </p:nvSpPr>
        <p:spPr>
          <a:xfrm>
            <a:off x="685799" y="371730"/>
            <a:ext cx="11268076" cy="492314"/>
          </a:xfrm>
          <a:prstGeom prst="rect">
            <a:avLst/>
          </a:prstGeom>
        </p:spPr>
        <p:txBody>
          <a:bodyPr wrap="square" lIns="0" tIns="0" rIns="0" bIns="0" rtlCol="0" anchor="t">
            <a:spAutoFit/>
          </a:bodyPr>
          <a:lstStyle>
            <a:defPPr>
              <a:defRPr lang="en-US"/>
            </a:defPPr>
            <a:lvl1pPr defTabSz="609630">
              <a:lnSpc>
                <a:spcPts val="4266"/>
              </a:lnSpc>
              <a:spcBef>
                <a:spcPct val="0"/>
              </a:spcBef>
              <a:defRPr sz="2400">
                <a:solidFill>
                  <a:srgbClr val="1D1C24"/>
                </a:solidFill>
                <a:latin typeface="HK Grotesk Light"/>
              </a:defRPr>
            </a:lvl1pPr>
          </a:lstStyle>
          <a:p>
            <a:r>
              <a:rPr lang="en-US" sz="2200" b="1" dirty="0"/>
              <a:t>EFFORT TO MIGRATE ARTIFACTS/COMPONENTS FOR BIZTALK SERVER 2020</a:t>
            </a:r>
          </a:p>
        </p:txBody>
      </p:sp>
      <p:sp>
        <p:nvSpPr>
          <p:cNvPr id="38" name="AutoShape 2">
            <a:extLst>
              <a:ext uri="{FF2B5EF4-FFF2-40B4-BE49-F238E27FC236}">
                <a16:creationId xmlns:a16="http://schemas.microsoft.com/office/drawing/2014/main" id="{71EC0783-232F-4357-9C76-FBFA2C5D5F7D}"/>
              </a:ext>
            </a:extLst>
          </p:cNvPr>
          <p:cNvSpPr/>
          <p:nvPr/>
        </p:nvSpPr>
        <p:spPr>
          <a:xfrm>
            <a:off x="1547814" y="1500381"/>
            <a:ext cx="4052885" cy="1346531"/>
          </a:xfrm>
          <a:prstGeom prst="rect">
            <a:avLst/>
          </a:prstGeom>
          <a:solidFill>
            <a:srgbClr val="191919">
              <a:alpha val="3529"/>
            </a:srgbClr>
          </a:solidFill>
        </p:spPr>
      </p:sp>
      <p:sp>
        <p:nvSpPr>
          <p:cNvPr id="41" name="TextBox 6">
            <a:extLst>
              <a:ext uri="{FF2B5EF4-FFF2-40B4-BE49-F238E27FC236}">
                <a16:creationId xmlns:a16="http://schemas.microsoft.com/office/drawing/2014/main" id="{F95D8C37-A4A1-4B33-978C-E44E932DE85F}"/>
              </a:ext>
            </a:extLst>
          </p:cNvPr>
          <p:cNvSpPr txBox="1"/>
          <p:nvPr/>
        </p:nvSpPr>
        <p:spPr>
          <a:xfrm>
            <a:off x="2176788" y="1547992"/>
            <a:ext cx="3290561" cy="1251305"/>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JUST REBUILD: Open VS, Fix .NET version and deploy</a:t>
            </a:r>
          </a:p>
          <a:p>
            <a:pPr defTabSz="609630">
              <a:lnSpc>
                <a:spcPts val="2004"/>
              </a:lnSpc>
            </a:pPr>
            <a:endParaRPr lang="en-US" sz="1200" dirty="0">
              <a:solidFill>
                <a:srgbClr val="191919"/>
              </a:solidFill>
              <a:latin typeface="Maven Pro Regular"/>
            </a:endParaRPr>
          </a:p>
          <a:p>
            <a:pPr defTabSz="609630">
              <a:lnSpc>
                <a:spcPts val="2004"/>
              </a:lnSpc>
            </a:pPr>
            <a:r>
              <a:rPr lang="en-US" sz="1200" dirty="0">
                <a:solidFill>
                  <a:srgbClr val="FFC000"/>
                </a:solidFill>
                <a:latin typeface="Maven Pro Regular"/>
              </a:rPr>
              <a:t>WARNING</a:t>
            </a:r>
            <a:r>
              <a:rPr lang="en-US" sz="1200" dirty="0">
                <a:solidFill>
                  <a:srgbClr val="191919"/>
                </a:solidFill>
                <a:latin typeface="Maven Pro Regular"/>
              </a:rPr>
              <a:t>: Adapters registration ID’s don’t conflict </a:t>
            </a:r>
          </a:p>
        </p:txBody>
      </p:sp>
      <p:sp>
        <p:nvSpPr>
          <p:cNvPr id="44" name="AutoShape 29">
            <a:extLst>
              <a:ext uri="{FF2B5EF4-FFF2-40B4-BE49-F238E27FC236}">
                <a16:creationId xmlns:a16="http://schemas.microsoft.com/office/drawing/2014/main" id="{F952B477-378C-4767-B36E-728093F2F3BA}"/>
              </a:ext>
            </a:extLst>
          </p:cNvPr>
          <p:cNvSpPr/>
          <p:nvPr/>
        </p:nvSpPr>
        <p:spPr>
          <a:xfrm>
            <a:off x="685800" y="1500381"/>
            <a:ext cx="1352550" cy="1346531"/>
          </a:xfrm>
          <a:prstGeom prst="rect">
            <a:avLst/>
          </a:prstGeom>
          <a:solidFill>
            <a:srgbClr val="00B050"/>
          </a:solidFill>
        </p:spPr>
      </p:sp>
      <p:sp>
        <p:nvSpPr>
          <p:cNvPr id="45" name="TextBox 30">
            <a:extLst>
              <a:ext uri="{FF2B5EF4-FFF2-40B4-BE49-F238E27FC236}">
                <a16:creationId xmlns:a16="http://schemas.microsoft.com/office/drawing/2014/main" id="{24C947EC-B248-4DB8-9CAA-3F2F66C5A4C9}"/>
              </a:ext>
            </a:extLst>
          </p:cNvPr>
          <p:cNvSpPr txBox="1"/>
          <p:nvPr/>
        </p:nvSpPr>
        <p:spPr>
          <a:xfrm>
            <a:off x="723899" y="1865869"/>
            <a:ext cx="1276351" cy="615553"/>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Custom </a:t>
            </a:r>
            <a:br>
              <a:rPr lang="en-US" sz="2000" dirty="0">
                <a:solidFill>
                  <a:srgbClr val="F6F6F6"/>
                </a:solidFill>
                <a:latin typeface="Maven Pro Bold"/>
              </a:rPr>
            </a:br>
            <a:r>
              <a:rPr lang="en-US" sz="2000" dirty="0">
                <a:solidFill>
                  <a:srgbClr val="F6F6F6"/>
                </a:solidFill>
                <a:latin typeface="Maven Pro Bold"/>
              </a:rPr>
              <a:t>Adapters </a:t>
            </a:r>
          </a:p>
        </p:txBody>
      </p:sp>
      <p:sp>
        <p:nvSpPr>
          <p:cNvPr id="74" name="AutoShape 2">
            <a:extLst>
              <a:ext uri="{FF2B5EF4-FFF2-40B4-BE49-F238E27FC236}">
                <a16:creationId xmlns:a16="http://schemas.microsoft.com/office/drawing/2014/main" id="{A2FFE69A-D7EC-4FCC-A6B8-4710E0053E7D}"/>
              </a:ext>
            </a:extLst>
          </p:cNvPr>
          <p:cNvSpPr/>
          <p:nvPr/>
        </p:nvSpPr>
        <p:spPr>
          <a:xfrm>
            <a:off x="7415216" y="3163025"/>
            <a:ext cx="4052885" cy="1346531"/>
          </a:xfrm>
          <a:prstGeom prst="rect">
            <a:avLst/>
          </a:prstGeom>
          <a:solidFill>
            <a:srgbClr val="191919">
              <a:alpha val="3529"/>
            </a:srgbClr>
          </a:solidFill>
        </p:spPr>
      </p:sp>
      <p:sp>
        <p:nvSpPr>
          <p:cNvPr id="75" name="TextBox 6">
            <a:extLst>
              <a:ext uri="{FF2B5EF4-FFF2-40B4-BE49-F238E27FC236}">
                <a16:creationId xmlns:a16="http://schemas.microsoft.com/office/drawing/2014/main" id="{48321A6C-19C9-4F1D-AB20-05D5DD37D300}"/>
              </a:ext>
            </a:extLst>
          </p:cNvPr>
          <p:cNvSpPr txBox="1"/>
          <p:nvPr/>
        </p:nvSpPr>
        <p:spPr>
          <a:xfrm>
            <a:off x="8041646" y="3208442"/>
            <a:ext cx="3290561" cy="1251305"/>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JUST REBUILD: Open VS, Fix .NET version and deploy</a:t>
            </a:r>
          </a:p>
          <a:p>
            <a:pPr defTabSz="609630">
              <a:lnSpc>
                <a:spcPts val="2004"/>
              </a:lnSpc>
            </a:pPr>
            <a:r>
              <a:rPr lang="en-US" sz="1200" dirty="0">
                <a:solidFill>
                  <a:srgbClr val="FFC000"/>
                </a:solidFill>
                <a:latin typeface="Maven Pro Regular"/>
              </a:rPr>
              <a:t>WARNING</a:t>
            </a:r>
            <a:r>
              <a:rPr lang="en-US" sz="1200" dirty="0">
                <a:solidFill>
                  <a:srgbClr val="191919"/>
                </a:solidFill>
                <a:latin typeface="Maven Pro Regular"/>
              </a:rPr>
              <a:t>: String </a:t>
            </a:r>
            <a:r>
              <a:rPr lang="en-US" sz="1200" dirty="0" err="1">
                <a:solidFill>
                  <a:srgbClr val="191919"/>
                </a:solidFill>
                <a:latin typeface="Maven Pro Regular"/>
              </a:rPr>
              <a:t>concat</a:t>
            </a:r>
            <a:r>
              <a:rPr lang="en-US" sz="1200" dirty="0">
                <a:solidFill>
                  <a:srgbClr val="191919"/>
                </a:solidFill>
                <a:latin typeface="Maven Pro Regular"/>
              </a:rPr>
              <a:t> behaviors issues, for example can’t </a:t>
            </a:r>
            <a:r>
              <a:rPr lang="en-US" sz="1200" dirty="0" err="1">
                <a:solidFill>
                  <a:srgbClr val="191919"/>
                </a:solidFill>
                <a:latin typeface="Maven Pro Regular"/>
              </a:rPr>
              <a:t>concat</a:t>
            </a:r>
            <a:r>
              <a:rPr lang="en-US" sz="1200" dirty="0">
                <a:solidFill>
                  <a:srgbClr val="191919"/>
                </a:solidFill>
                <a:latin typeface="Maven Pro Regular"/>
              </a:rPr>
              <a:t> 6 string inside expression shape.</a:t>
            </a:r>
          </a:p>
        </p:txBody>
      </p:sp>
      <p:sp>
        <p:nvSpPr>
          <p:cNvPr id="76" name="AutoShape 29">
            <a:extLst>
              <a:ext uri="{FF2B5EF4-FFF2-40B4-BE49-F238E27FC236}">
                <a16:creationId xmlns:a16="http://schemas.microsoft.com/office/drawing/2014/main" id="{48D746A1-66AC-4441-9672-7377182653C1}"/>
              </a:ext>
            </a:extLst>
          </p:cNvPr>
          <p:cNvSpPr/>
          <p:nvPr/>
        </p:nvSpPr>
        <p:spPr>
          <a:xfrm>
            <a:off x="6553202" y="3163025"/>
            <a:ext cx="1352550" cy="1346531"/>
          </a:xfrm>
          <a:prstGeom prst="rect">
            <a:avLst/>
          </a:prstGeom>
          <a:solidFill>
            <a:srgbClr val="8ABF41"/>
          </a:solidFill>
        </p:spPr>
      </p:sp>
      <p:sp>
        <p:nvSpPr>
          <p:cNvPr id="77" name="TextBox 30">
            <a:extLst>
              <a:ext uri="{FF2B5EF4-FFF2-40B4-BE49-F238E27FC236}">
                <a16:creationId xmlns:a16="http://schemas.microsoft.com/office/drawing/2014/main" id="{17830E54-8555-41F3-A23D-FC412FF7C3AC}"/>
              </a:ext>
            </a:extLst>
          </p:cNvPr>
          <p:cNvSpPr txBox="1"/>
          <p:nvPr/>
        </p:nvSpPr>
        <p:spPr>
          <a:xfrm>
            <a:off x="6591300" y="3701606"/>
            <a:ext cx="1276351" cy="269369"/>
          </a:xfrm>
          <a:prstGeom prst="rect">
            <a:avLst/>
          </a:prstGeom>
        </p:spPr>
        <p:txBody>
          <a:bodyPr wrap="square" lIns="0" tIns="0" rIns="0" bIns="0" rtlCol="0" anchor="t">
            <a:spAutoFit/>
          </a:bodyPr>
          <a:lstStyle/>
          <a:p>
            <a:pPr algn="ctr" defTabSz="609630">
              <a:lnSpc>
                <a:spcPts val="2400"/>
              </a:lnSpc>
            </a:pPr>
            <a:r>
              <a:rPr lang="en-US" sz="1400" dirty="0">
                <a:solidFill>
                  <a:srgbClr val="F6F6F6"/>
                </a:solidFill>
                <a:latin typeface="Maven Pro Bold"/>
              </a:rPr>
              <a:t>Orchestrations</a:t>
            </a:r>
          </a:p>
        </p:txBody>
      </p:sp>
      <p:sp>
        <p:nvSpPr>
          <p:cNvPr id="78" name="AutoShape 2">
            <a:extLst>
              <a:ext uri="{FF2B5EF4-FFF2-40B4-BE49-F238E27FC236}">
                <a16:creationId xmlns:a16="http://schemas.microsoft.com/office/drawing/2014/main" id="{C77FA1ED-4AE7-4A97-872E-9594953A1B08}"/>
              </a:ext>
            </a:extLst>
          </p:cNvPr>
          <p:cNvSpPr/>
          <p:nvPr/>
        </p:nvSpPr>
        <p:spPr>
          <a:xfrm>
            <a:off x="7415216" y="1500381"/>
            <a:ext cx="4052885" cy="1346531"/>
          </a:xfrm>
          <a:prstGeom prst="rect">
            <a:avLst/>
          </a:prstGeom>
          <a:solidFill>
            <a:srgbClr val="191919">
              <a:alpha val="3529"/>
            </a:srgbClr>
          </a:solidFill>
        </p:spPr>
      </p:sp>
      <p:sp>
        <p:nvSpPr>
          <p:cNvPr id="79" name="TextBox 6">
            <a:extLst>
              <a:ext uri="{FF2B5EF4-FFF2-40B4-BE49-F238E27FC236}">
                <a16:creationId xmlns:a16="http://schemas.microsoft.com/office/drawing/2014/main" id="{C907BD99-138D-4E5C-AE1F-D0DEBBD61822}"/>
              </a:ext>
            </a:extLst>
          </p:cNvPr>
          <p:cNvSpPr txBox="1"/>
          <p:nvPr/>
        </p:nvSpPr>
        <p:spPr>
          <a:xfrm>
            <a:off x="8044190" y="1547992"/>
            <a:ext cx="3290561" cy="1251305"/>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JUST REBUILD: Open VS, Fix .NET version and deploy</a:t>
            </a:r>
          </a:p>
          <a:p>
            <a:pPr defTabSz="609630">
              <a:lnSpc>
                <a:spcPts val="2004"/>
              </a:lnSpc>
            </a:pPr>
            <a:endParaRPr lang="en-US" sz="1200" dirty="0">
              <a:solidFill>
                <a:srgbClr val="191919"/>
              </a:solidFill>
              <a:latin typeface="Maven Pro Regular"/>
            </a:endParaRPr>
          </a:p>
          <a:p>
            <a:pPr defTabSz="609630">
              <a:lnSpc>
                <a:spcPts val="2004"/>
              </a:lnSpc>
            </a:pPr>
            <a:r>
              <a:rPr lang="en-US" sz="1200" dirty="0">
                <a:solidFill>
                  <a:srgbClr val="FFC000"/>
                </a:solidFill>
                <a:latin typeface="Maven Pro Regular"/>
              </a:rPr>
              <a:t>WARNING</a:t>
            </a:r>
            <a:r>
              <a:rPr lang="en-US" sz="1200" dirty="0">
                <a:solidFill>
                  <a:srgbClr val="191919"/>
                </a:solidFill>
                <a:latin typeface="Maven Pro Regular"/>
              </a:rPr>
              <a:t>: Old SAP Adapter (BTS2006) and Old SQL Adapter (2016) were removed </a:t>
            </a:r>
          </a:p>
        </p:txBody>
      </p:sp>
      <p:sp>
        <p:nvSpPr>
          <p:cNvPr id="80" name="AutoShape 29">
            <a:extLst>
              <a:ext uri="{FF2B5EF4-FFF2-40B4-BE49-F238E27FC236}">
                <a16:creationId xmlns:a16="http://schemas.microsoft.com/office/drawing/2014/main" id="{DA3CC667-2882-47AD-8397-8C352243AB14}"/>
              </a:ext>
            </a:extLst>
          </p:cNvPr>
          <p:cNvSpPr/>
          <p:nvPr/>
        </p:nvSpPr>
        <p:spPr>
          <a:xfrm>
            <a:off x="6553202" y="1500381"/>
            <a:ext cx="1352550" cy="1346531"/>
          </a:xfrm>
          <a:prstGeom prst="rect">
            <a:avLst/>
          </a:prstGeom>
          <a:solidFill>
            <a:srgbClr val="8ABF41"/>
          </a:solidFill>
        </p:spPr>
      </p:sp>
      <p:sp>
        <p:nvSpPr>
          <p:cNvPr id="81" name="TextBox 30">
            <a:extLst>
              <a:ext uri="{FF2B5EF4-FFF2-40B4-BE49-F238E27FC236}">
                <a16:creationId xmlns:a16="http://schemas.microsoft.com/office/drawing/2014/main" id="{94799F63-D046-4F6A-8221-12C0E2D56210}"/>
              </a:ext>
            </a:extLst>
          </p:cNvPr>
          <p:cNvSpPr txBox="1"/>
          <p:nvPr/>
        </p:nvSpPr>
        <p:spPr>
          <a:xfrm>
            <a:off x="6591300" y="2019758"/>
            <a:ext cx="1276351" cy="307777"/>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Schemas</a:t>
            </a:r>
          </a:p>
        </p:txBody>
      </p:sp>
      <p:sp>
        <p:nvSpPr>
          <p:cNvPr id="82" name="AutoShape 2">
            <a:extLst>
              <a:ext uri="{FF2B5EF4-FFF2-40B4-BE49-F238E27FC236}">
                <a16:creationId xmlns:a16="http://schemas.microsoft.com/office/drawing/2014/main" id="{538025F0-15B0-4D5F-8F31-626A242AAF03}"/>
              </a:ext>
            </a:extLst>
          </p:cNvPr>
          <p:cNvSpPr/>
          <p:nvPr/>
        </p:nvSpPr>
        <p:spPr>
          <a:xfrm>
            <a:off x="7415216" y="4837378"/>
            <a:ext cx="4052885" cy="1346531"/>
          </a:xfrm>
          <a:prstGeom prst="rect">
            <a:avLst/>
          </a:prstGeom>
          <a:solidFill>
            <a:srgbClr val="191919">
              <a:alpha val="3529"/>
            </a:srgbClr>
          </a:solidFill>
        </p:spPr>
      </p:sp>
      <p:sp>
        <p:nvSpPr>
          <p:cNvPr id="83" name="TextBox 6">
            <a:extLst>
              <a:ext uri="{FF2B5EF4-FFF2-40B4-BE49-F238E27FC236}">
                <a16:creationId xmlns:a16="http://schemas.microsoft.com/office/drawing/2014/main" id="{11D6A5C1-4DCE-47B4-8E3D-3E0474474881}"/>
              </a:ext>
            </a:extLst>
          </p:cNvPr>
          <p:cNvSpPr txBox="1"/>
          <p:nvPr/>
        </p:nvSpPr>
        <p:spPr>
          <a:xfrm>
            <a:off x="8041646" y="4920895"/>
            <a:ext cx="3290561" cy="1251305"/>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DEPRECATED with no replacement</a:t>
            </a:r>
          </a:p>
          <a:p>
            <a:pPr defTabSz="609630">
              <a:lnSpc>
                <a:spcPts val="2004"/>
              </a:lnSpc>
            </a:pPr>
            <a:endParaRPr lang="en-US" sz="1200" dirty="0">
              <a:solidFill>
                <a:srgbClr val="191919"/>
              </a:solidFill>
              <a:latin typeface="Maven Pro Regular"/>
            </a:endParaRPr>
          </a:p>
          <a:p>
            <a:pPr defTabSz="609630">
              <a:lnSpc>
                <a:spcPts val="2004"/>
              </a:lnSpc>
            </a:pPr>
            <a:r>
              <a:rPr lang="en-US" sz="1200" dirty="0">
                <a:solidFill>
                  <a:srgbClr val="191919"/>
                </a:solidFill>
                <a:latin typeface="Maven Pro Regular"/>
              </a:rPr>
              <a:t>Nevertheless, is still there and is 100% compatible</a:t>
            </a:r>
          </a:p>
          <a:p>
            <a:pPr defTabSz="609630">
              <a:lnSpc>
                <a:spcPts val="2004"/>
              </a:lnSpc>
            </a:pPr>
            <a:endParaRPr lang="en-US" sz="1200" dirty="0">
              <a:solidFill>
                <a:srgbClr val="191919"/>
              </a:solidFill>
              <a:latin typeface="Maven Pro Regular"/>
            </a:endParaRPr>
          </a:p>
        </p:txBody>
      </p:sp>
      <p:sp>
        <p:nvSpPr>
          <p:cNvPr id="84" name="AutoShape 29">
            <a:extLst>
              <a:ext uri="{FF2B5EF4-FFF2-40B4-BE49-F238E27FC236}">
                <a16:creationId xmlns:a16="http://schemas.microsoft.com/office/drawing/2014/main" id="{A1E06466-7BCD-47CF-A659-AF31FF149D23}"/>
              </a:ext>
            </a:extLst>
          </p:cNvPr>
          <p:cNvSpPr/>
          <p:nvPr/>
        </p:nvSpPr>
        <p:spPr>
          <a:xfrm>
            <a:off x="6553202" y="4837378"/>
            <a:ext cx="1352550" cy="1346531"/>
          </a:xfrm>
          <a:prstGeom prst="rect">
            <a:avLst/>
          </a:prstGeom>
          <a:solidFill>
            <a:srgbClr val="FF0000"/>
          </a:solidFill>
        </p:spPr>
      </p:sp>
      <p:sp>
        <p:nvSpPr>
          <p:cNvPr id="85" name="TextBox 30">
            <a:extLst>
              <a:ext uri="{FF2B5EF4-FFF2-40B4-BE49-F238E27FC236}">
                <a16:creationId xmlns:a16="http://schemas.microsoft.com/office/drawing/2014/main" id="{31231195-6C8B-4354-A3F5-1C9A885C3BAF}"/>
              </a:ext>
            </a:extLst>
          </p:cNvPr>
          <p:cNvSpPr txBox="1"/>
          <p:nvPr/>
        </p:nvSpPr>
        <p:spPr>
          <a:xfrm>
            <a:off x="6591300" y="5202866"/>
            <a:ext cx="1276351" cy="615553"/>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BAM Portal</a:t>
            </a:r>
          </a:p>
        </p:txBody>
      </p:sp>
    </p:spTree>
    <p:extLst>
      <p:ext uri="{BB962C8B-B14F-4D97-AF65-F5344CB8AC3E}">
        <p14:creationId xmlns:p14="http://schemas.microsoft.com/office/powerpoint/2010/main" val="300067307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799" y="371730"/>
            <a:ext cx="11268076" cy="492314"/>
          </a:xfrm>
          <a:prstGeom prst="rect">
            <a:avLst/>
          </a:prstGeom>
        </p:spPr>
        <p:txBody>
          <a:bodyPr wrap="square" lIns="0" tIns="0" rIns="0" bIns="0" rtlCol="0" anchor="t">
            <a:spAutoFit/>
          </a:bodyPr>
          <a:lstStyle>
            <a:defPPr>
              <a:defRPr lang="en-US"/>
            </a:defPPr>
            <a:lvl1pPr defTabSz="609630">
              <a:lnSpc>
                <a:spcPts val="4266"/>
              </a:lnSpc>
              <a:spcBef>
                <a:spcPct val="0"/>
              </a:spcBef>
              <a:defRPr sz="2400">
                <a:solidFill>
                  <a:srgbClr val="1D1C24"/>
                </a:solidFill>
                <a:latin typeface="HK Grotesk Light"/>
              </a:defRPr>
            </a:lvl1pPr>
          </a:lstStyle>
          <a:p>
            <a:r>
              <a:rPr lang="en-US" sz="2200" b="1" dirty="0"/>
              <a:t>EFFORT TO MIGRATE ARTIFACTS/COMPONENTS FOR BIZTALK SERVER 2020</a:t>
            </a:r>
          </a:p>
        </p:txBody>
      </p:sp>
      <p:sp>
        <p:nvSpPr>
          <p:cNvPr id="23" name="AutoShape 2">
            <a:extLst>
              <a:ext uri="{FF2B5EF4-FFF2-40B4-BE49-F238E27FC236}">
                <a16:creationId xmlns:a16="http://schemas.microsoft.com/office/drawing/2014/main" id="{9A6C1138-B9B7-4B3D-85BA-7FB787351DB2}"/>
              </a:ext>
            </a:extLst>
          </p:cNvPr>
          <p:cNvSpPr/>
          <p:nvPr/>
        </p:nvSpPr>
        <p:spPr>
          <a:xfrm>
            <a:off x="1547813" y="1500382"/>
            <a:ext cx="9844087" cy="3181498"/>
          </a:xfrm>
          <a:prstGeom prst="rect">
            <a:avLst/>
          </a:prstGeom>
          <a:solidFill>
            <a:srgbClr val="191919">
              <a:alpha val="3529"/>
            </a:srgbClr>
          </a:solidFill>
        </p:spPr>
      </p:sp>
      <p:sp>
        <p:nvSpPr>
          <p:cNvPr id="24" name="TextBox 6">
            <a:extLst>
              <a:ext uri="{FF2B5EF4-FFF2-40B4-BE49-F238E27FC236}">
                <a16:creationId xmlns:a16="http://schemas.microsoft.com/office/drawing/2014/main" id="{A9C97F87-B9EF-457A-8CAE-80CA5933D4D9}"/>
              </a:ext>
            </a:extLst>
          </p:cNvPr>
          <p:cNvSpPr txBox="1"/>
          <p:nvPr/>
        </p:nvSpPr>
        <p:spPr>
          <a:xfrm>
            <a:off x="2174243" y="1555525"/>
            <a:ext cx="9122407" cy="3097964"/>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70% JUST REBUILD – Open VS, Fix .NET version and deploy</a:t>
            </a:r>
          </a:p>
          <a:p>
            <a:pPr defTabSz="609630"/>
            <a:r>
              <a:rPr lang="en-US" sz="1200" dirty="0">
                <a:solidFill>
                  <a:srgbClr val="191919"/>
                </a:solidFill>
                <a:latin typeface="Maven Pro Regular"/>
              </a:rPr>
              <a:t> </a:t>
            </a:r>
          </a:p>
          <a:p>
            <a:pPr defTabSz="609630">
              <a:lnSpc>
                <a:spcPts val="2004"/>
              </a:lnSpc>
            </a:pPr>
            <a:r>
              <a:rPr lang="en-US" sz="1200" dirty="0">
                <a:solidFill>
                  <a:srgbClr val="C00000"/>
                </a:solidFill>
                <a:latin typeface="Maven Pro Regular"/>
              </a:rPr>
              <a:t>CRITICAL WARNING</a:t>
            </a:r>
            <a:r>
              <a:rPr lang="en-US" sz="1200" dirty="0">
                <a:solidFill>
                  <a:srgbClr val="191919"/>
                </a:solidFill>
                <a:latin typeface="Maven Pro Regular"/>
              </a:rPr>
              <a:t>: Starting from </a:t>
            </a:r>
            <a:r>
              <a:rPr lang="en-US" sz="1200" b="1" dirty="0">
                <a:solidFill>
                  <a:srgbClr val="191919"/>
                </a:solidFill>
                <a:latin typeface="Maven Pro Regular"/>
              </a:rPr>
              <a:t>BizTalk Server 2013 </a:t>
            </a:r>
            <a:r>
              <a:rPr lang="en-US" sz="1200" dirty="0">
                <a:solidFill>
                  <a:srgbClr val="191919"/>
                </a:solidFill>
                <a:latin typeface="Maven Pro Regular"/>
              </a:rPr>
              <a:t>there is a new Transformation engine </a:t>
            </a:r>
            <a:r>
              <a:rPr lang="en-US" sz="1200" dirty="0" err="1">
                <a:solidFill>
                  <a:srgbClr val="191919"/>
                </a:solidFill>
                <a:latin typeface="Maven Pro Regular"/>
              </a:rPr>
              <a:t>XslCompiledTransform</a:t>
            </a:r>
            <a:r>
              <a:rPr lang="en-US" sz="1200" dirty="0">
                <a:solidFill>
                  <a:srgbClr val="191919"/>
                </a:solidFill>
                <a:latin typeface="Maven Pro Regular"/>
              </a:rPr>
              <a:t> versus the </a:t>
            </a:r>
            <a:r>
              <a:rPr lang="en-US" sz="1200" dirty="0" err="1">
                <a:solidFill>
                  <a:srgbClr val="191919"/>
                </a:solidFill>
                <a:latin typeface="Maven Pro Regular"/>
              </a:rPr>
              <a:t>XslTransform</a:t>
            </a:r>
            <a:r>
              <a:rPr lang="en-US" sz="1200" dirty="0">
                <a:solidFill>
                  <a:srgbClr val="191919"/>
                </a:solidFill>
                <a:latin typeface="Maven Pro Regular"/>
              </a:rPr>
              <a:t>.</a:t>
            </a:r>
          </a:p>
          <a:p>
            <a:endParaRPr lang="en-US" sz="1200" dirty="0">
              <a:solidFill>
                <a:srgbClr val="191919"/>
              </a:solidFill>
              <a:latin typeface="Maven Pro Regular"/>
            </a:endParaRPr>
          </a:p>
          <a:p>
            <a:r>
              <a:rPr lang="en-US" sz="1200" dirty="0">
                <a:solidFill>
                  <a:srgbClr val="191919"/>
                </a:solidFill>
                <a:latin typeface="Maven Pro Regular"/>
              </a:rPr>
              <a:t>THEY ARE NOT 100% COMPATIBLE:</a:t>
            </a:r>
          </a:p>
          <a:p>
            <a:endParaRPr lang="pt-PT" sz="1200" dirty="0">
              <a:solidFill>
                <a:srgbClr val="191919"/>
              </a:solidFill>
              <a:latin typeface="Maven Pro Regular"/>
            </a:endParaRPr>
          </a:p>
          <a:p>
            <a:pPr marL="342900" indent="-342900">
              <a:buFont typeface="Arial" panose="020B0604020202020204" pitchFamily="34" charset="0"/>
              <a:buChar char="•"/>
            </a:pPr>
            <a:r>
              <a:rPr lang="en-US" sz="1200" dirty="0">
                <a:solidFill>
                  <a:srgbClr val="191919"/>
                </a:solidFill>
                <a:latin typeface="Maven Pro Regular"/>
              </a:rPr>
              <a:t>Change in Scripting </a:t>
            </a:r>
            <a:r>
              <a:rPr lang="en-US" sz="1200" dirty="0" err="1">
                <a:solidFill>
                  <a:srgbClr val="191919"/>
                </a:solidFill>
                <a:latin typeface="Maven Pro Regular"/>
              </a:rPr>
              <a:t>Functoid</a:t>
            </a:r>
            <a:r>
              <a:rPr lang="en-US" sz="1200" dirty="0">
                <a:solidFill>
                  <a:srgbClr val="191919"/>
                </a:solidFill>
                <a:latin typeface="Maven Pro Regular"/>
              </a:rPr>
              <a:t> Boolean Parameter Behavior (https://support.microsoft.com/en-us/kb/2887564)</a:t>
            </a:r>
          </a:p>
          <a:p>
            <a:pPr marL="342900" indent="-342900">
              <a:buFont typeface="Arial" panose="020B0604020202020204" pitchFamily="34" charset="0"/>
              <a:buChar char="•"/>
            </a:pPr>
            <a:r>
              <a:rPr lang="en-US" sz="1200" dirty="0">
                <a:solidFill>
                  <a:srgbClr val="191919"/>
                </a:solidFill>
                <a:latin typeface="Maven Pro Regular"/>
              </a:rPr>
              <a:t>Scripting </a:t>
            </a:r>
            <a:r>
              <a:rPr lang="en-US" sz="1200" dirty="0" err="1">
                <a:solidFill>
                  <a:srgbClr val="191919"/>
                </a:solidFill>
                <a:latin typeface="Maven Pro Regular"/>
              </a:rPr>
              <a:t>functoid</a:t>
            </a:r>
            <a:r>
              <a:rPr lang="en-US" sz="1200" dirty="0">
                <a:solidFill>
                  <a:srgbClr val="191919"/>
                </a:solidFill>
                <a:latin typeface="Maven Pro Regular"/>
              </a:rPr>
              <a:t> cannot return null out of an inline C# method</a:t>
            </a:r>
          </a:p>
          <a:p>
            <a:pPr marL="342900" indent="-342900">
              <a:buFont typeface="Arial" panose="020B0604020202020204" pitchFamily="34" charset="0"/>
              <a:buChar char="•"/>
            </a:pPr>
            <a:r>
              <a:rPr lang="en-US" sz="1200" dirty="0">
                <a:solidFill>
                  <a:srgbClr val="191919"/>
                </a:solidFill>
                <a:latin typeface="Maven Pro Regular"/>
              </a:rPr>
              <a:t>Passing Null values around chain </a:t>
            </a:r>
            <a:r>
              <a:rPr lang="en-US" sz="1200" dirty="0" err="1">
                <a:solidFill>
                  <a:srgbClr val="191919"/>
                </a:solidFill>
                <a:latin typeface="Maven Pro Regular"/>
              </a:rPr>
              <a:t>functoids</a:t>
            </a:r>
            <a:r>
              <a:rPr lang="en-US" sz="1200" dirty="0">
                <a:solidFill>
                  <a:srgbClr val="191919"/>
                </a:solidFill>
                <a:latin typeface="Maven Pro Regular"/>
              </a:rPr>
              <a:t> in not simple anymore</a:t>
            </a:r>
          </a:p>
          <a:p>
            <a:pPr marL="342900" indent="-342900">
              <a:buFont typeface="Arial" panose="020B0604020202020204" pitchFamily="34" charset="0"/>
              <a:buChar char="•"/>
            </a:pPr>
            <a:r>
              <a:rPr lang="en-US" sz="1200" dirty="0">
                <a:solidFill>
                  <a:srgbClr val="191919"/>
                </a:solidFill>
                <a:latin typeface="Maven Pro Regular"/>
              </a:rPr>
              <a:t>Helper classes used in maps cannot use overloading</a:t>
            </a:r>
          </a:p>
          <a:p>
            <a:pPr marL="342900" indent="-342900">
              <a:buFont typeface="Arial" panose="020B0604020202020204" pitchFamily="34" charset="0"/>
              <a:buChar char="•"/>
            </a:pPr>
            <a:r>
              <a:rPr lang="en-US" sz="1200" dirty="0">
                <a:solidFill>
                  <a:srgbClr val="191919"/>
                </a:solidFill>
                <a:latin typeface="Maven Pro Regular"/>
              </a:rPr>
              <a:t>Only public methods may be called from XPath expressions</a:t>
            </a:r>
          </a:p>
          <a:p>
            <a:pPr marL="342900" indent="-342900">
              <a:buFont typeface="Arial" panose="020B0604020202020204" pitchFamily="34" charset="0"/>
              <a:buChar char="•"/>
            </a:pPr>
            <a:r>
              <a:rPr lang="en-US" sz="1200" dirty="0">
                <a:solidFill>
                  <a:srgbClr val="191919"/>
                </a:solidFill>
                <a:latin typeface="Maven Pro Regular"/>
              </a:rPr>
              <a:t>Passing a node to a helper class as a </a:t>
            </a:r>
            <a:r>
              <a:rPr lang="en-US" sz="1200" dirty="0" err="1">
                <a:solidFill>
                  <a:srgbClr val="191919"/>
                </a:solidFill>
                <a:latin typeface="Maven Pro Regular"/>
              </a:rPr>
              <a:t>XpathNodeIterator</a:t>
            </a:r>
            <a:r>
              <a:rPr lang="en-US" sz="1200" dirty="0">
                <a:solidFill>
                  <a:srgbClr val="191919"/>
                </a:solidFill>
                <a:latin typeface="Maven Pro Regular"/>
              </a:rPr>
              <a:t> now requires a </a:t>
            </a:r>
            <a:r>
              <a:rPr lang="en-US" sz="1200" dirty="0" err="1">
                <a:solidFill>
                  <a:srgbClr val="191919"/>
                </a:solidFill>
                <a:latin typeface="Maven Pro Regular"/>
              </a:rPr>
              <a:t>Node.MoveNext</a:t>
            </a:r>
            <a:r>
              <a:rPr lang="en-US" sz="1200" dirty="0">
                <a:solidFill>
                  <a:srgbClr val="191919"/>
                </a:solidFill>
                <a:latin typeface="Maven Pro Regular"/>
              </a:rPr>
              <a:t> to select the first node</a:t>
            </a:r>
          </a:p>
          <a:p>
            <a:pPr marL="342900" indent="-342900">
              <a:buFont typeface="Arial" panose="020B0604020202020204" pitchFamily="34" charset="0"/>
              <a:buChar char="•"/>
            </a:pPr>
            <a:r>
              <a:rPr lang="pt-PT" sz="1200" dirty="0">
                <a:solidFill>
                  <a:srgbClr val="191919"/>
                </a:solidFill>
                <a:latin typeface="Maven Pro Regular"/>
              </a:rPr>
              <a:t>…</a:t>
            </a:r>
          </a:p>
          <a:p>
            <a:pPr defTabSz="609630">
              <a:lnSpc>
                <a:spcPts val="2004"/>
              </a:lnSpc>
            </a:pPr>
            <a:r>
              <a:rPr lang="en-US" sz="1200" dirty="0">
                <a:solidFill>
                  <a:srgbClr val="191919"/>
                </a:solidFill>
                <a:latin typeface="Maven Pro Regular"/>
              </a:rPr>
              <a:t>But sometimes these </a:t>
            </a:r>
            <a:r>
              <a:rPr lang="en-US" sz="1200" b="1" dirty="0">
                <a:solidFill>
                  <a:srgbClr val="191919"/>
                </a:solidFill>
                <a:latin typeface="Maven Pro Regular"/>
              </a:rPr>
              <a:t>errors</a:t>
            </a:r>
            <a:r>
              <a:rPr lang="en-US" sz="1200" dirty="0">
                <a:solidFill>
                  <a:srgbClr val="191919"/>
                </a:solidFill>
                <a:latin typeface="Maven Pro Regular"/>
              </a:rPr>
              <a:t> can only be checked/view in </a:t>
            </a:r>
            <a:r>
              <a:rPr lang="en-US" sz="1200" b="1" dirty="0">
                <a:solidFill>
                  <a:srgbClr val="191919"/>
                </a:solidFill>
                <a:latin typeface="Maven Pro Regular"/>
              </a:rPr>
              <a:t>execution time</a:t>
            </a:r>
            <a:r>
              <a:rPr lang="en-US" sz="1200" dirty="0">
                <a:solidFill>
                  <a:srgbClr val="191919"/>
                </a:solidFill>
                <a:latin typeface="Maven Pro Regular"/>
              </a:rPr>
              <a:t>.</a:t>
            </a:r>
          </a:p>
        </p:txBody>
      </p:sp>
      <p:sp>
        <p:nvSpPr>
          <p:cNvPr id="25" name="AutoShape 29">
            <a:extLst>
              <a:ext uri="{FF2B5EF4-FFF2-40B4-BE49-F238E27FC236}">
                <a16:creationId xmlns:a16="http://schemas.microsoft.com/office/drawing/2014/main" id="{C26CDC4C-8537-4879-9DCD-8E2210F6F174}"/>
              </a:ext>
            </a:extLst>
          </p:cNvPr>
          <p:cNvSpPr/>
          <p:nvPr/>
        </p:nvSpPr>
        <p:spPr>
          <a:xfrm>
            <a:off x="685799" y="1500382"/>
            <a:ext cx="1352550" cy="3181498"/>
          </a:xfrm>
          <a:prstGeom prst="rect">
            <a:avLst/>
          </a:prstGeom>
          <a:solidFill>
            <a:srgbClr val="FF0000"/>
          </a:solidFill>
        </p:spPr>
      </p:sp>
      <p:sp>
        <p:nvSpPr>
          <p:cNvPr id="77" name="TextBox 30">
            <a:extLst>
              <a:ext uri="{FF2B5EF4-FFF2-40B4-BE49-F238E27FC236}">
                <a16:creationId xmlns:a16="http://schemas.microsoft.com/office/drawing/2014/main" id="{17830E54-8555-41F3-A23D-FC412FF7C3AC}"/>
              </a:ext>
            </a:extLst>
          </p:cNvPr>
          <p:cNvSpPr txBox="1"/>
          <p:nvPr/>
        </p:nvSpPr>
        <p:spPr>
          <a:xfrm>
            <a:off x="728661" y="3039464"/>
            <a:ext cx="1276351" cy="307777"/>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Maps</a:t>
            </a:r>
          </a:p>
        </p:txBody>
      </p:sp>
      <p:sp>
        <p:nvSpPr>
          <p:cNvPr id="26" name="TextBox 6">
            <a:extLst>
              <a:ext uri="{FF2B5EF4-FFF2-40B4-BE49-F238E27FC236}">
                <a16:creationId xmlns:a16="http://schemas.microsoft.com/office/drawing/2014/main" id="{F0C3B2B1-13A7-477F-AA41-FF621B470AE4}"/>
              </a:ext>
            </a:extLst>
          </p:cNvPr>
          <p:cNvSpPr txBox="1"/>
          <p:nvPr/>
        </p:nvSpPr>
        <p:spPr>
          <a:xfrm>
            <a:off x="2174242" y="1131209"/>
            <a:ext cx="9217658" cy="225383"/>
          </a:xfrm>
          <a:prstGeom prst="rect">
            <a:avLst/>
          </a:prstGeom>
        </p:spPr>
        <p:txBody>
          <a:bodyPr wrap="square" lIns="0" tIns="0" rIns="0" bIns="0" rtlCol="0" anchor="t">
            <a:spAutoFit/>
          </a:bodyPr>
          <a:lstStyle/>
          <a:p>
            <a:pPr defTabSz="609630">
              <a:lnSpc>
                <a:spcPts val="2004"/>
              </a:lnSpc>
            </a:pPr>
            <a:r>
              <a:rPr lang="en-US" sz="1200" b="1" dirty="0">
                <a:solidFill>
                  <a:srgbClr val="00B050"/>
                </a:solidFill>
                <a:latin typeface="Maven Pro Regular"/>
              </a:rPr>
              <a:t>New feature</a:t>
            </a:r>
            <a:r>
              <a:rPr lang="en-US" sz="1200" b="1" dirty="0">
                <a:latin typeface="Maven Pro Regular"/>
              </a:rPr>
              <a:t>: XSLT 3.0 </a:t>
            </a:r>
            <a:r>
              <a:rPr lang="en-US" sz="1200" dirty="0">
                <a:latin typeface="Maven Pro Regular"/>
              </a:rPr>
              <a:t>- New extensible model for runtime map execution, out of box wiring to work with Saxon XSLT3.0.</a:t>
            </a:r>
          </a:p>
        </p:txBody>
      </p:sp>
      <p:sp>
        <p:nvSpPr>
          <p:cNvPr id="27" name="AutoShape 2">
            <a:extLst>
              <a:ext uri="{FF2B5EF4-FFF2-40B4-BE49-F238E27FC236}">
                <a16:creationId xmlns:a16="http://schemas.microsoft.com/office/drawing/2014/main" id="{7B51B182-AAB7-4FF4-B1AA-4ABC69C01AE6}"/>
              </a:ext>
            </a:extLst>
          </p:cNvPr>
          <p:cNvSpPr/>
          <p:nvPr/>
        </p:nvSpPr>
        <p:spPr>
          <a:xfrm>
            <a:off x="1547813" y="4825669"/>
            <a:ext cx="4052885" cy="1346531"/>
          </a:xfrm>
          <a:prstGeom prst="rect">
            <a:avLst/>
          </a:prstGeom>
          <a:solidFill>
            <a:srgbClr val="191919">
              <a:alpha val="3529"/>
            </a:srgbClr>
          </a:solidFill>
        </p:spPr>
      </p:sp>
      <p:sp>
        <p:nvSpPr>
          <p:cNvPr id="28" name="TextBox 6">
            <a:extLst>
              <a:ext uri="{FF2B5EF4-FFF2-40B4-BE49-F238E27FC236}">
                <a16:creationId xmlns:a16="http://schemas.microsoft.com/office/drawing/2014/main" id="{B433604A-C589-4EE8-886C-019FFA6547C6}"/>
              </a:ext>
            </a:extLst>
          </p:cNvPr>
          <p:cNvSpPr txBox="1"/>
          <p:nvPr/>
        </p:nvSpPr>
        <p:spPr>
          <a:xfrm>
            <a:off x="2174242" y="5129761"/>
            <a:ext cx="3350258" cy="738344"/>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Old SAP Adapter (BTS2006) and Old SQL Adapter (2016) were removed, so all generated schemas need to be recreated.</a:t>
            </a:r>
          </a:p>
        </p:txBody>
      </p:sp>
      <p:sp>
        <p:nvSpPr>
          <p:cNvPr id="29" name="AutoShape 29">
            <a:extLst>
              <a:ext uri="{FF2B5EF4-FFF2-40B4-BE49-F238E27FC236}">
                <a16:creationId xmlns:a16="http://schemas.microsoft.com/office/drawing/2014/main" id="{22E03C3F-8949-499F-93BB-4C2BA7A5E423}"/>
              </a:ext>
            </a:extLst>
          </p:cNvPr>
          <p:cNvSpPr/>
          <p:nvPr/>
        </p:nvSpPr>
        <p:spPr>
          <a:xfrm>
            <a:off x="685799" y="4825669"/>
            <a:ext cx="1352550" cy="1346531"/>
          </a:xfrm>
          <a:prstGeom prst="rect">
            <a:avLst/>
          </a:prstGeom>
          <a:solidFill>
            <a:srgbClr val="F86F08"/>
          </a:solidFill>
        </p:spPr>
      </p:sp>
      <p:sp>
        <p:nvSpPr>
          <p:cNvPr id="30" name="TextBox 30">
            <a:extLst>
              <a:ext uri="{FF2B5EF4-FFF2-40B4-BE49-F238E27FC236}">
                <a16:creationId xmlns:a16="http://schemas.microsoft.com/office/drawing/2014/main" id="{FD1ABC57-F963-4180-B664-9D0CF1DEA6C7}"/>
              </a:ext>
            </a:extLst>
          </p:cNvPr>
          <p:cNvSpPr txBox="1"/>
          <p:nvPr/>
        </p:nvSpPr>
        <p:spPr>
          <a:xfrm>
            <a:off x="723898" y="5191157"/>
            <a:ext cx="1276351" cy="615553"/>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Native Adapters</a:t>
            </a:r>
          </a:p>
        </p:txBody>
      </p:sp>
      <p:sp>
        <p:nvSpPr>
          <p:cNvPr id="31" name="AutoShape 2">
            <a:extLst>
              <a:ext uri="{FF2B5EF4-FFF2-40B4-BE49-F238E27FC236}">
                <a16:creationId xmlns:a16="http://schemas.microsoft.com/office/drawing/2014/main" id="{0F223243-258D-47C2-961D-FC08238D4CF5}"/>
              </a:ext>
            </a:extLst>
          </p:cNvPr>
          <p:cNvSpPr/>
          <p:nvPr/>
        </p:nvSpPr>
        <p:spPr>
          <a:xfrm>
            <a:off x="7339015" y="4825669"/>
            <a:ext cx="4052885" cy="1346531"/>
          </a:xfrm>
          <a:prstGeom prst="rect">
            <a:avLst/>
          </a:prstGeom>
          <a:solidFill>
            <a:srgbClr val="191919">
              <a:alpha val="3529"/>
            </a:srgbClr>
          </a:solidFill>
        </p:spPr>
      </p:sp>
      <p:sp>
        <p:nvSpPr>
          <p:cNvPr id="32" name="TextBox 6">
            <a:extLst>
              <a:ext uri="{FF2B5EF4-FFF2-40B4-BE49-F238E27FC236}">
                <a16:creationId xmlns:a16="http://schemas.microsoft.com/office/drawing/2014/main" id="{CA227EF2-7C47-4840-8022-E0C40F33AE8A}"/>
              </a:ext>
            </a:extLst>
          </p:cNvPr>
          <p:cNvSpPr txBox="1"/>
          <p:nvPr/>
        </p:nvSpPr>
        <p:spPr>
          <a:xfrm>
            <a:off x="7977349" y="4873280"/>
            <a:ext cx="3350258" cy="1251305"/>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Trading Partner Management (TPM) was re-engineered in BizTalk Server 2010. Because of that Parities cannot be directly migrated from order versions. You have to use BizTalk Server Party Migration Tool.</a:t>
            </a:r>
          </a:p>
        </p:txBody>
      </p:sp>
      <p:sp>
        <p:nvSpPr>
          <p:cNvPr id="33" name="AutoShape 29">
            <a:extLst>
              <a:ext uri="{FF2B5EF4-FFF2-40B4-BE49-F238E27FC236}">
                <a16:creationId xmlns:a16="http://schemas.microsoft.com/office/drawing/2014/main" id="{31315CB6-E879-43A5-8105-3A3432A60A88}"/>
              </a:ext>
            </a:extLst>
          </p:cNvPr>
          <p:cNvSpPr/>
          <p:nvPr/>
        </p:nvSpPr>
        <p:spPr>
          <a:xfrm>
            <a:off x="6477001" y="4825669"/>
            <a:ext cx="1352550" cy="1346531"/>
          </a:xfrm>
          <a:prstGeom prst="rect">
            <a:avLst/>
          </a:prstGeom>
          <a:solidFill>
            <a:srgbClr val="EBE600"/>
          </a:solidFill>
        </p:spPr>
      </p:sp>
      <p:sp>
        <p:nvSpPr>
          <p:cNvPr id="34" name="TextBox 30">
            <a:extLst>
              <a:ext uri="{FF2B5EF4-FFF2-40B4-BE49-F238E27FC236}">
                <a16:creationId xmlns:a16="http://schemas.microsoft.com/office/drawing/2014/main" id="{15003210-A366-4157-9132-892209BF741A}"/>
              </a:ext>
            </a:extLst>
          </p:cNvPr>
          <p:cNvSpPr txBox="1"/>
          <p:nvPr/>
        </p:nvSpPr>
        <p:spPr>
          <a:xfrm>
            <a:off x="6515100" y="5357618"/>
            <a:ext cx="1276351" cy="307777"/>
          </a:xfrm>
          <a:prstGeom prst="rect">
            <a:avLst/>
          </a:prstGeom>
        </p:spPr>
        <p:txBody>
          <a:bodyPr wrap="square" lIns="0" tIns="0" rIns="0" bIns="0" rtlCol="0" anchor="t">
            <a:spAutoFit/>
          </a:bodyPr>
          <a:lstStyle/>
          <a:p>
            <a:pPr algn="ctr" defTabSz="609630">
              <a:lnSpc>
                <a:spcPts val="2400"/>
              </a:lnSpc>
            </a:pPr>
            <a:r>
              <a:rPr lang="en-US" sz="2000" dirty="0">
                <a:latin typeface="Maven Pro Bold"/>
              </a:rPr>
              <a:t>EDI</a:t>
            </a:r>
          </a:p>
        </p:txBody>
      </p:sp>
    </p:spTree>
    <p:extLst>
      <p:ext uri="{BB962C8B-B14F-4D97-AF65-F5344CB8AC3E}">
        <p14:creationId xmlns:p14="http://schemas.microsoft.com/office/powerpoint/2010/main" val="25464692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799" y="371730"/>
            <a:ext cx="11268076" cy="492314"/>
          </a:xfrm>
          <a:prstGeom prst="rect">
            <a:avLst/>
          </a:prstGeom>
        </p:spPr>
        <p:txBody>
          <a:bodyPr wrap="square" lIns="0" tIns="0" rIns="0" bIns="0" rtlCol="0" anchor="t">
            <a:spAutoFit/>
          </a:bodyPr>
          <a:lstStyle>
            <a:defPPr>
              <a:defRPr lang="en-US"/>
            </a:defPPr>
            <a:lvl1pPr defTabSz="609630">
              <a:lnSpc>
                <a:spcPts val="4266"/>
              </a:lnSpc>
              <a:spcBef>
                <a:spcPct val="0"/>
              </a:spcBef>
              <a:defRPr sz="2400">
                <a:solidFill>
                  <a:srgbClr val="1D1C24"/>
                </a:solidFill>
                <a:latin typeface="HK Grotesk Light"/>
              </a:defRPr>
            </a:lvl1pPr>
          </a:lstStyle>
          <a:p>
            <a:r>
              <a:rPr lang="en-US" sz="2200" b="1" dirty="0"/>
              <a:t>EFFORT TO MIGRATE ARTIFACTS/COMPONENTS FOR BIZTALK SERVER 2020</a:t>
            </a:r>
          </a:p>
        </p:txBody>
      </p:sp>
      <p:sp>
        <p:nvSpPr>
          <p:cNvPr id="38" name="AutoShape 2">
            <a:extLst>
              <a:ext uri="{FF2B5EF4-FFF2-40B4-BE49-F238E27FC236}">
                <a16:creationId xmlns:a16="http://schemas.microsoft.com/office/drawing/2014/main" id="{71EC0783-232F-4357-9C76-FBFA2C5D5F7D}"/>
              </a:ext>
            </a:extLst>
          </p:cNvPr>
          <p:cNvSpPr/>
          <p:nvPr/>
        </p:nvSpPr>
        <p:spPr>
          <a:xfrm>
            <a:off x="1547814" y="1500381"/>
            <a:ext cx="4052885" cy="1346531"/>
          </a:xfrm>
          <a:prstGeom prst="rect">
            <a:avLst/>
          </a:prstGeom>
          <a:solidFill>
            <a:srgbClr val="191919">
              <a:alpha val="3529"/>
            </a:srgbClr>
          </a:solidFill>
        </p:spPr>
      </p:sp>
      <p:sp>
        <p:nvSpPr>
          <p:cNvPr id="41" name="TextBox 6">
            <a:extLst>
              <a:ext uri="{FF2B5EF4-FFF2-40B4-BE49-F238E27FC236}">
                <a16:creationId xmlns:a16="http://schemas.microsoft.com/office/drawing/2014/main" id="{F95D8C37-A4A1-4B33-978C-E44E932DE85F}"/>
              </a:ext>
            </a:extLst>
          </p:cNvPr>
          <p:cNvSpPr txBox="1"/>
          <p:nvPr/>
        </p:nvSpPr>
        <p:spPr>
          <a:xfrm>
            <a:off x="2174244" y="1961269"/>
            <a:ext cx="3290561" cy="225383"/>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Export/Import</a:t>
            </a:r>
          </a:p>
        </p:txBody>
      </p:sp>
      <p:sp>
        <p:nvSpPr>
          <p:cNvPr id="44" name="AutoShape 29">
            <a:extLst>
              <a:ext uri="{FF2B5EF4-FFF2-40B4-BE49-F238E27FC236}">
                <a16:creationId xmlns:a16="http://schemas.microsoft.com/office/drawing/2014/main" id="{F952B477-378C-4767-B36E-728093F2F3BA}"/>
              </a:ext>
            </a:extLst>
          </p:cNvPr>
          <p:cNvSpPr/>
          <p:nvPr/>
        </p:nvSpPr>
        <p:spPr>
          <a:xfrm>
            <a:off x="685800" y="1500381"/>
            <a:ext cx="1352550" cy="1346531"/>
          </a:xfrm>
          <a:prstGeom prst="rect">
            <a:avLst/>
          </a:prstGeom>
          <a:solidFill>
            <a:srgbClr val="00B050"/>
          </a:solidFill>
        </p:spPr>
      </p:sp>
      <p:sp>
        <p:nvSpPr>
          <p:cNvPr id="45" name="TextBox 30">
            <a:extLst>
              <a:ext uri="{FF2B5EF4-FFF2-40B4-BE49-F238E27FC236}">
                <a16:creationId xmlns:a16="http://schemas.microsoft.com/office/drawing/2014/main" id="{24C947EC-B248-4DB8-9CAA-3F2F66C5A4C9}"/>
              </a:ext>
            </a:extLst>
          </p:cNvPr>
          <p:cNvSpPr txBox="1"/>
          <p:nvPr/>
        </p:nvSpPr>
        <p:spPr>
          <a:xfrm>
            <a:off x="723897" y="1724987"/>
            <a:ext cx="1276351" cy="923330"/>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Business Rules Engine</a:t>
            </a:r>
          </a:p>
        </p:txBody>
      </p:sp>
      <p:sp>
        <p:nvSpPr>
          <p:cNvPr id="23" name="AutoShape 2">
            <a:extLst>
              <a:ext uri="{FF2B5EF4-FFF2-40B4-BE49-F238E27FC236}">
                <a16:creationId xmlns:a16="http://schemas.microsoft.com/office/drawing/2014/main" id="{1657B28A-6FA7-42DF-81E8-C60A35DFB123}"/>
              </a:ext>
            </a:extLst>
          </p:cNvPr>
          <p:cNvSpPr/>
          <p:nvPr/>
        </p:nvSpPr>
        <p:spPr>
          <a:xfrm>
            <a:off x="7415218" y="1500381"/>
            <a:ext cx="4052885" cy="1346531"/>
          </a:xfrm>
          <a:prstGeom prst="rect">
            <a:avLst/>
          </a:prstGeom>
          <a:solidFill>
            <a:srgbClr val="191919">
              <a:alpha val="3529"/>
            </a:srgbClr>
          </a:solidFill>
        </p:spPr>
      </p:sp>
      <p:sp>
        <p:nvSpPr>
          <p:cNvPr id="24" name="TextBox 6">
            <a:extLst>
              <a:ext uri="{FF2B5EF4-FFF2-40B4-BE49-F238E27FC236}">
                <a16:creationId xmlns:a16="http://schemas.microsoft.com/office/drawing/2014/main" id="{324240C5-7D15-4071-8CC6-178C517751BC}"/>
              </a:ext>
            </a:extLst>
          </p:cNvPr>
          <p:cNvSpPr txBox="1"/>
          <p:nvPr/>
        </p:nvSpPr>
        <p:spPr>
          <a:xfrm>
            <a:off x="8041648" y="1961269"/>
            <a:ext cx="3290561" cy="225383"/>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Removed. You need to redesign your solutions </a:t>
            </a:r>
          </a:p>
        </p:txBody>
      </p:sp>
      <p:sp>
        <p:nvSpPr>
          <p:cNvPr id="25" name="AutoShape 29">
            <a:extLst>
              <a:ext uri="{FF2B5EF4-FFF2-40B4-BE49-F238E27FC236}">
                <a16:creationId xmlns:a16="http://schemas.microsoft.com/office/drawing/2014/main" id="{3B29C6C9-2843-4974-947D-264CE83D6E4B}"/>
              </a:ext>
            </a:extLst>
          </p:cNvPr>
          <p:cNvSpPr/>
          <p:nvPr/>
        </p:nvSpPr>
        <p:spPr>
          <a:xfrm>
            <a:off x="6553204" y="1500381"/>
            <a:ext cx="1352550" cy="1346531"/>
          </a:xfrm>
          <a:prstGeom prst="rect">
            <a:avLst/>
          </a:prstGeom>
          <a:solidFill>
            <a:srgbClr val="FF0000"/>
          </a:solidFill>
        </p:spPr>
      </p:sp>
      <p:sp>
        <p:nvSpPr>
          <p:cNvPr id="26" name="TextBox 30">
            <a:extLst>
              <a:ext uri="{FF2B5EF4-FFF2-40B4-BE49-F238E27FC236}">
                <a16:creationId xmlns:a16="http://schemas.microsoft.com/office/drawing/2014/main" id="{9F193559-C9BB-421F-82D0-6E43854463D9}"/>
              </a:ext>
            </a:extLst>
          </p:cNvPr>
          <p:cNvSpPr txBox="1"/>
          <p:nvPr/>
        </p:nvSpPr>
        <p:spPr>
          <a:xfrm>
            <a:off x="6607804" y="1961269"/>
            <a:ext cx="1276351" cy="307777"/>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RFID</a:t>
            </a:r>
          </a:p>
        </p:txBody>
      </p:sp>
      <p:sp>
        <p:nvSpPr>
          <p:cNvPr id="31" name="AutoShape 2">
            <a:extLst>
              <a:ext uri="{FF2B5EF4-FFF2-40B4-BE49-F238E27FC236}">
                <a16:creationId xmlns:a16="http://schemas.microsoft.com/office/drawing/2014/main" id="{346EF861-E386-4355-98B8-C8B8BF3FD898}"/>
              </a:ext>
            </a:extLst>
          </p:cNvPr>
          <p:cNvSpPr/>
          <p:nvPr/>
        </p:nvSpPr>
        <p:spPr>
          <a:xfrm>
            <a:off x="1547814" y="3163025"/>
            <a:ext cx="4052885" cy="1346531"/>
          </a:xfrm>
          <a:prstGeom prst="rect">
            <a:avLst/>
          </a:prstGeom>
          <a:solidFill>
            <a:srgbClr val="191919">
              <a:alpha val="3529"/>
            </a:srgbClr>
          </a:solidFill>
        </p:spPr>
      </p:sp>
      <p:sp>
        <p:nvSpPr>
          <p:cNvPr id="32" name="TextBox 6">
            <a:extLst>
              <a:ext uri="{FF2B5EF4-FFF2-40B4-BE49-F238E27FC236}">
                <a16:creationId xmlns:a16="http://schemas.microsoft.com/office/drawing/2014/main" id="{D0E03038-9D81-4CAA-B056-89CA62B0E752}"/>
              </a:ext>
            </a:extLst>
          </p:cNvPr>
          <p:cNvSpPr txBox="1"/>
          <p:nvPr/>
        </p:nvSpPr>
        <p:spPr>
          <a:xfrm>
            <a:off x="2176788" y="3595359"/>
            <a:ext cx="3290561" cy="738344"/>
          </a:xfrm>
          <a:prstGeom prst="rect">
            <a:avLst/>
          </a:prstGeom>
        </p:spPr>
        <p:txBody>
          <a:bodyPr wrap="square" lIns="0" tIns="0" rIns="0" bIns="0" rtlCol="0" anchor="t">
            <a:spAutoFit/>
          </a:bodyPr>
          <a:lstStyle/>
          <a:p>
            <a:pPr defTabSz="609630">
              <a:lnSpc>
                <a:spcPts val="2004"/>
              </a:lnSpc>
            </a:pPr>
            <a:r>
              <a:rPr lang="en-US" sz="1200" dirty="0">
                <a:solidFill>
                  <a:srgbClr val="191919"/>
                </a:solidFill>
                <a:latin typeface="Maven Pro Regular"/>
              </a:rPr>
              <a:t>Removed. </a:t>
            </a:r>
          </a:p>
          <a:p>
            <a:pPr defTabSz="609630">
              <a:lnSpc>
                <a:spcPts val="2004"/>
              </a:lnSpc>
            </a:pPr>
            <a:endParaRPr lang="en-US" sz="1200" dirty="0">
              <a:solidFill>
                <a:srgbClr val="191919"/>
              </a:solidFill>
              <a:latin typeface="Maven Pro Regular"/>
            </a:endParaRPr>
          </a:p>
          <a:p>
            <a:pPr defTabSz="609630">
              <a:lnSpc>
                <a:spcPts val="2004"/>
              </a:lnSpc>
            </a:pPr>
            <a:r>
              <a:rPr lang="en-US" sz="1200" dirty="0">
                <a:solidFill>
                  <a:srgbClr val="191919"/>
                </a:solidFill>
                <a:latin typeface="Maven Pro Regular"/>
              </a:rPr>
              <a:t>Should never have existed.</a:t>
            </a:r>
          </a:p>
        </p:txBody>
      </p:sp>
      <p:sp>
        <p:nvSpPr>
          <p:cNvPr id="33" name="AutoShape 29">
            <a:extLst>
              <a:ext uri="{FF2B5EF4-FFF2-40B4-BE49-F238E27FC236}">
                <a16:creationId xmlns:a16="http://schemas.microsoft.com/office/drawing/2014/main" id="{FD5DF9DC-4634-4898-A0D7-ADC67838CA1C}"/>
              </a:ext>
            </a:extLst>
          </p:cNvPr>
          <p:cNvSpPr/>
          <p:nvPr/>
        </p:nvSpPr>
        <p:spPr>
          <a:xfrm>
            <a:off x="685800" y="3163025"/>
            <a:ext cx="1352550" cy="1346531"/>
          </a:xfrm>
          <a:prstGeom prst="rect">
            <a:avLst/>
          </a:prstGeom>
          <a:solidFill>
            <a:srgbClr val="FF0000"/>
          </a:solidFill>
        </p:spPr>
      </p:sp>
      <p:sp>
        <p:nvSpPr>
          <p:cNvPr id="34" name="TextBox 30">
            <a:extLst>
              <a:ext uri="{FF2B5EF4-FFF2-40B4-BE49-F238E27FC236}">
                <a16:creationId xmlns:a16="http://schemas.microsoft.com/office/drawing/2014/main" id="{48E8DB98-F0F7-4B51-9B48-F495B7294617}"/>
              </a:ext>
            </a:extLst>
          </p:cNvPr>
          <p:cNvSpPr txBox="1"/>
          <p:nvPr/>
        </p:nvSpPr>
        <p:spPr>
          <a:xfrm>
            <a:off x="723897" y="3368890"/>
            <a:ext cx="1276351" cy="923330"/>
          </a:xfrm>
          <a:prstGeom prst="rect">
            <a:avLst/>
          </a:prstGeom>
        </p:spPr>
        <p:txBody>
          <a:bodyPr wrap="square" lIns="0" tIns="0" rIns="0" bIns="0" rtlCol="0" anchor="t">
            <a:spAutoFit/>
          </a:bodyPr>
          <a:lstStyle/>
          <a:p>
            <a:pPr algn="ctr" defTabSz="609630">
              <a:lnSpc>
                <a:spcPts val="2400"/>
              </a:lnSpc>
            </a:pPr>
            <a:r>
              <a:rPr lang="en-US" sz="2000" dirty="0">
                <a:solidFill>
                  <a:srgbClr val="F6F6F6"/>
                </a:solidFill>
                <a:latin typeface="Maven Pro Bold"/>
              </a:rPr>
              <a:t>Human Workflow Services</a:t>
            </a:r>
          </a:p>
        </p:txBody>
      </p:sp>
    </p:spTree>
    <p:extLst>
      <p:ext uri="{BB962C8B-B14F-4D97-AF65-F5344CB8AC3E}">
        <p14:creationId xmlns:p14="http://schemas.microsoft.com/office/powerpoint/2010/main" val="97773075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08997" y="2587770"/>
            <a:ext cx="2215175" cy="3829501"/>
          </a:xfrm>
          <a:prstGeom prst="rect">
            <a:avLst/>
          </a:prstGeom>
          <a:solidFill>
            <a:srgbClr val="191919">
              <a:alpha val="3921"/>
            </a:srgbClr>
          </a:solidFill>
        </p:spPr>
      </p:sp>
      <p:grpSp>
        <p:nvGrpSpPr>
          <p:cNvPr id="3" name="Group 3"/>
          <p:cNvGrpSpPr/>
          <p:nvPr/>
        </p:nvGrpSpPr>
        <p:grpSpPr>
          <a:xfrm>
            <a:off x="1208015" y="3838674"/>
            <a:ext cx="2038524" cy="1838393"/>
            <a:chOff x="-366078" y="-47625"/>
            <a:chExt cx="4077048" cy="3676786"/>
          </a:xfrm>
        </p:grpSpPr>
        <p:sp>
          <p:nvSpPr>
            <p:cNvPr id="4" name="TextBox 4"/>
            <p:cNvSpPr txBox="1"/>
            <p:nvPr/>
          </p:nvSpPr>
          <p:spPr>
            <a:xfrm>
              <a:off x="0" y="-47625"/>
              <a:ext cx="3302124" cy="1075422"/>
            </a:xfrm>
            <a:prstGeom prst="rect">
              <a:avLst/>
            </a:prstGeom>
          </p:spPr>
          <p:txBody>
            <a:bodyPr lIns="0" tIns="0" rIns="0" bIns="0" rtlCol="0" anchor="t">
              <a:spAutoFit/>
            </a:bodyPr>
            <a:lstStyle/>
            <a:p>
              <a:pPr algn="ctr" defTabSz="609630">
                <a:lnSpc>
                  <a:spcPts val="2239"/>
                </a:lnSpc>
              </a:pPr>
              <a:r>
                <a:rPr lang="en-US" sz="1600" spc="48" dirty="0">
                  <a:solidFill>
                    <a:srgbClr val="191919"/>
                  </a:solidFill>
                  <a:latin typeface="Maven Pro Bold"/>
                </a:rPr>
                <a:t>BizTalk Server 2013 to 2016</a:t>
              </a:r>
            </a:p>
          </p:txBody>
        </p:sp>
        <p:sp>
          <p:nvSpPr>
            <p:cNvPr id="5" name="TextBox 5"/>
            <p:cNvSpPr txBox="1"/>
            <p:nvPr/>
          </p:nvSpPr>
          <p:spPr>
            <a:xfrm>
              <a:off x="-366078" y="3145439"/>
              <a:ext cx="4077048" cy="483722"/>
            </a:xfrm>
            <a:prstGeom prst="rect">
              <a:avLst/>
            </a:prstGeom>
          </p:spPr>
          <p:txBody>
            <a:bodyPr wrap="square" lIns="0" tIns="0" rIns="0" bIns="0" rtlCol="0" anchor="t">
              <a:spAutoFit/>
            </a:bodyPr>
            <a:lstStyle/>
            <a:p>
              <a:pPr algn="ctr" defTabSz="609630">
                <a:lnSpc>
                  <a:spcPts val="2227"/>
                </a:lnSpc>
              </a:pPr>
              <a:r>
                <a:rPr lang="en-US" sz="1100" dirty="0">
                  <a:solidFill>
                    <a:srgbClr val="191919"/>
                  </a:solidFill>
                  <a:latin typeface="Maven Pro Regular"/>
                </a:rPr>
                <a:t>These are easy migrations</a:t>
              </a:r>
            </a:p>
          </p:txBody>
        </p:sp>
      </p:grpSp>
      <p:grpSp>
        <p:nvGrpSpPr>
          <p:cNvPr id="6" name="Group 6"/>
          <p:cNvGrpSpPr/>
          <p:nvPr/>
        </p:nvGrpSpPr>
        <p:grpSpPr>
          <a:xfrm>
            <a:off x="1108997" y="383689"/>
            <a:ext cx="9974006" cy="951989"/>
            <a:chOff x="-2" y="123825"/>
            <a:chExt cx="19948013" cy="1903979"/>
          </a:xfrm>
        </p:grpSpPr>
        <p:sp>
          <p:nvSpPr>
            <p:cNvPr id="7" name="TextBox 7"/>
            <p:cNvSpPr txBox="1"/>
            <p:nvPr/>
          </p:nvSpPr>
          <p:spPr>
            <a:xfrm>
              <a:off x="0" y="123825"/>
              <a:ext cx="19948011" cy="1132619"/>
            </a:xfrm>
            <a:prstGeom prst="rect">
              <a:avLst/>
            </a:prstGeom>
          </p:spPr>
          <p:txBody>
            <a:bodyPr lIns="0" tIns="0" rIns="0" bIns="0" rtlCol="0" anchor="t">
              <a:spAutoFit/>
            </a:bodyPr>
            <a:lstStyle/>
            <a:p>
              <a:pPr defTabSz="609630">
                <a:lnSpc>
                  <a:spcPts val="4266"/>
                </a:lnSpc>
                <a:spcBef>
                  <a:spcPct val="0"/>
                </a:spcBef>
              </a:pPr>
              <a:r>
                <a:rPr lang="en-US" sz="4266" dirty="0">
                  <a:solidFill>
                    <a:srgbClr val="1D1C24"/>
                  </a:solidFill>
                  <a:latin typeface="HK Grotesk Light"/>
                </a:rPr>
                <a:t>FROM ... TO BIZTALK SERVER 2020</a:t>
              </a:r>
            </a:p>
          </p:txBody>
        </p:sp>
        <p:sp>
          <p:nvSpPr>
            <p:cNvPr id="8" name="TextBox 8"/>
            <p:cNvSpPr txBox="1"/>
            <p:nvPr/>
          </p:nvSpPr>
          <p:spPr>
            <a:xfrm>
              <a:off x="-2" y="1325560"/>
              <a:ext cx="19948011" cy="702244"/>
            </a:xfrm>
            <a:prstGeom prst="rect">
              <a:avLst/>
            </a:prstGeom>
          </p:spPr>
          <p:txBody>
            <a:bodyPr lIns="0" tIns="0" rIns="0" bIns="0" rtlCol="0" anchor="t">
              <a:spAutoFit/>
            </a:bodyPr>
            <a:lstStyle/>
            <a:p>
              <a:pPr algn="just" defTabSz="609630">
                <a:lnSpc>
                  <a:spcPts val="3000"/>
                </a:lnSpc>
                <a:spcBef>
                  <a:spcPct val="0"/>
                </a:spcBef>
              </a:pPr>
              <a:r>
                <a:rPr lang="en-US" sz="2000" spc="100" dirty="0">
                  <a:solidFill>
                    <a:srgbClr val="4D4A46"/>
                  </a:solidFill>
                  <a:latin typeface="Clear Sans Thin"/>
                </a:rPr>
                <a:t>How hard can it be?</a:t>
              </a:r>
            </a:p>
          </p:txBody>
        </p:sp>
      </p:grpSp>
      <p:sp>
        <p:nvSpPr>
          <p:cNvPr id="12" name="AutoShape 12"/>
          <p:cNvSpPr/>
          <p:nvPr/>
        </p:nvSpPr>
        <p:spPr>
          <a:xfrm>
            <a:off x="1108997" y="6417271"/>
            <a:ext cx="2215175" cy="86132"/>
          </a:xfrm>
          <a:prstGeom prst="rect">
            <a:avLst/>
          </a:prstGeom>
          <a:solidFill>
            <a:srgbClr val="00B050"/>
          </a:solidFill>
        </p:spPr>
      </p:sp>
      <p:sp>
        <p:nvSpPr>
          <p:cNvPr id="10" name="AutoShape 10"/>
          <p:cNvSpPr/>
          <p:nvPr/>
        </p:nvSpPr>
        <p:spPr>
          <a:xfrm>
            <a:off x="6281551" y="2587770"/>
            <a:ext cx="2215175" cy="3915633"/>
          </a:xfrm>
          <a:prstGeom prst="rect">
            <a:avLst/>
          </a:prstGeom>
          <a:solidFill>
            <a:srgbClr val="191919">
              <a:alpha val="3921"/>
            </a:srgbClr>
          </a:solidFill>
        </p:spPr>
      </p:sp>
      <p:sp>
        <p:nvSpPr>
          <p:cNvPr id="14" name="AutoShape 14"/>
          <p:cNvSpPr/>
          <p:nvPr/>
        </p:nvSpPr>
        <p:spPr>
          <a:xfrm>
            <a:off x="6281551" y="6417271"/>
            <a:ext cx="2215175" cy="86132"/>
          </a:xfrm>
          <a:prstGeom prst="rect">
            <a:avLst/>
          </a:prstGeom>
          <a:solidFill>
            <a:srgbClr val="DF682D"/>
          </a:solidFill>
        </p:spPr>
      </p:sp>
      <p:sp>
        <p:nvSpPr>
          <p:cNvPr id="9" name="AutoShape 9"/>
          <p:cNvSpPr/>
          <p:nvPr/>
        </p:nvSpPr>
        <p:spPr>
          <a:xfrm>
            <a:off x="3695274" y="2587770"/>
            <a:ext cx="2215175" cy="3915633"/>
          </a:xfrm>
          <a:prstGeom prst="rect">
            <a:avLst/>
          </a:prstGeom>
          <a:solidFill>
            <a:srgbClr val="191919">
              <a:alpha val="3921"/>
            </a:srgbClr>
          </a:solidFill>
        </p:spPr>
      </p:sp>
      <p:sp>
        <p:nvSpPr>
          <p:cNvPr id="13" name="AutoShape 13"/>
          <p:cNvSpPr/>
          <p:nvPr/>
        </p:nvSpPr>
        <p:spPr>
          <a:xfrm>
            <a:off x="3695274" y="6417271"/>
            <a:ext cx="2215175" cy="86132"/>
          </a:xfrm>
          <a:prstGeom prst="rect">
            <a:avLst/>
          </a:prstGeom>
          <a:solidFill>
            <a:srgbClr val="DAD43E"/>
          </a:solidFill>
        </p:spPr>
      </p:sp>
      <p:sp>
        <p:nvSpPr>
          <p:cNvPr id="11" name="AutoShape 11"/>
          <p:cNvSpPr/>
          <p:nvPr/>
        </p:nvSpPr>
        <p:spPr>
          <a:xfrm>
            <a:off x="8867828" y="2587770"/>
            <a:ext cx="2215175" cy="3890233"/>
          </a:xfrm>
          <a:prstGeom prst="rect">
            <a:avLst/>
          </a:prstGeom>
          <a:solidFill>
            <a:srgbClr val="191919">
              <a:alpha val="3921"/>
            </a:srgbClr>
          </a:solidFill>
        </p:spPr>
      </p:sp>
      <p:sp>
        <p:nvSpPr>
          <p:cNvPr id="15" name="AutoShape 15"/>
          <p:cNvSpPr/>
          <p:nvPr/>
        </p:nvSpPr>
        <p:spPr>
          <a:xfrm>
            <a:off x="8867828" y="6417271"/>
            <a:ext cx="2215175" cy="86132"/>
          </a:xfrm>
          <a:prstGeom prst="rect">
            <a:avLst/>
          </a:prstGeom>
          <a:solidFill>
            <a:srgbClr val="E24301"/>
          </a:solidFill>
        </p:spPr>
      </p:sp>
      <p:sp>
        <p:nvSpPr>
          <p:cNvPr id="36" name="TextBox 4">
            <a:extLst>
              <a:ext uri="{FF2B5EF4-FFF2-40B4-BE49-F238E27FC236}">
                <a16:creationId xmlns:a16="http://schemas.microsoft.com/office/drawing/2014/main" id="{0BFF72F7-91AB-4D0F-888A-430F571E0052}"/>
              </a:ext>
            </a:extLst>
          </p:cNvPr>
          <p:cNvSpPr txBox="1"/>
          <p:nvPr/>
        </p:nvSpPr>
        <p:spPr>
          <a:xfrm>
            <a:off x="1401746" y="4608997"/>
            <a:ext cx="1651062" cy="255583"/>
          </a:xfrm>
          <a:prstGeom prst="rect">
            <a:avLst/>
          </a:prstGeom>
        </p:spPr>
        <p:txBody>
          <a:bodyPr lIns="0" tIns="0" rIns="0" bIns="0" rtlCol="0" anchor="t">
            <a:spAutoFit/>
          </a:bodyPr>
          <a:lstStyle/>
          <a:p>
            <a:pPr algn="ctr" defTabSz="609630">
              <a:lnSpc>
                <a:spcPts val="2239"/>
              </a:lnSpc>
            </a:pPr>
            <a:r>
              <a:rPr lang="en-US" sz="1600" spc="48" dirty="0">
                <a:solidFill>
                  <a:srgbClr val="00B050"/>
                </a:solidFill>
                <a:latin typeface="Maven Pro Bold"/>
              </a:rPr>
              <a:t>EASY</a:t>
            </a:r>
          </a:p>
        </p:txBody>
      </p:sp>
      <p:grpSp>
        <p:nvGrpSpPr>
          <p:cNvPr id="40" name="Group 3">
            <a:extLst>
              <a:ext uri="{FF2B5EF4-FFF2-40B4-BE49-F238E27FC236}">
                <a16:creationId xmlns:a16="http://schemas.microsoft.com/office/drawing/2014/main" id="{619D6210-F16E-4D13-B67D-9724F46B6F49}"/>
              </a:ext>
            </a:extLst>
          </p:cNvPr>
          <p:cNvGrpSpPr/>
          <p:nvPr/>
        </p:nvGrpSpPr>
        <p:grpSpPr>
          <a:xfrm>
            <a:off x="3789290" y="3838674"/>
            <a:ext cx="2038524" cy="2575777"/>
            <a:chOff x="-366078" y="-47625"/>
            <a:chExt cx="4077048" cy="5151554"/>
          </a:xfrm>
        </p:grpSpPr>
        <p:sp>
          <p:nvSpPr>
            <p:cNvPr id="41" name="TextBox 4">
              <a:extLst>
                <a:ext uri="{FF2B5EF4-FFF2-40B4-BE49-F238E27FC236}">
                  <a16:creationId xmlns:a16="http://schemas.microsoft.com/office/drawing/2014/main" id="{40020F58-5118-44BB-BCA1-5DBC9BCE2A48}"/>
                </a:ext>
              </a:extLst>
            </p:cNvPr>
            <p:cNvSpPr txBox="1"/>
            <p:nvPr/>
          </p:nvSpPr>
          <p:spPr>
            <a:xfrm>
              <a:off x="0" y="-47625"/>
              <a:ext cx="3302124" cy="1075422"/>
            </a:xfrm>
            <a:prstGeom prst="rect">
              <a:avLst/>
            </a:prstGeom>
          </p:spPr>
          <p:txBody>
            <a:bodyPr lIns="0" tIns="0" rIns="0" bIns="0" rtlCol="0" anchor="t">
              <a:spAutoFit/>
            </a:bodyPr>
            <a:lstStyle/>
            <a:p>
              <a:pPr algn="ctr" defTabSz="609630">
                <a:lnSpc>
                  <a:spcPts val="2239"/>
                </a:lnSpc>
              </a:pPr>
              <a:r>
                <a:rPr lang="en-US" sz="1600" spc="48" dirty="0">
                  <a:solidFill>
                    <a:srgbClr val="191919"/>
                  </a:solidFill>
                  <a:latin typeface="Maven Pro Bold"/>
                </a:rPr>
                <a:t>BizTalk Server 2010</a:t>
              </a:r>
            </a:p>
          </p:txBody>
        </p:sp>
        <p:sp>
          <p:nvSpPr>
            <p:cNvPr id="42" name="TextBox 5">
              <a:extLst>
                <a:ext uri="{FF2B5EF4-FFF2-40B4-BE49-F238E27FC236}">
                  <a16:creationId xmlns:a16="http://schemas.microsoft.com/office/drawing/2014/main" id="{52429D7C-2926-4A87-BB5E-0C5CEC7E6641}"/>
                </a:ext>
              </a:extLst>
            </p:cNvPr>
            <p:cNvSpPr txBox="1"/>
            <p:nvPr/>
          </p:nvSpPr>
          <p:spPr>
            <a:xfrm>
              <a:off x="-366078" y="2363179"/>
              <a:ext cx="4077048" cy="2740750"/>
            </a:xfrm>
            <a:prstGeom prst="rect">
              <a:avLst/>
            </a:prstGeom>
          </p:spPr>
          <p:txBody>
            <a:bodyPr wrap="square" lIns="0" tIns="0" rIns="0" bIns="0" rtlCol="0" anchor="t">
              <a:spAutoFit/>
            </a:bodyPr>
            <a:lstStyle/>
            <a:p>
              <a:pPr algn="ctr" defTabSz="609630">
                <a:lnSpc>
                  <a:spcPts val="2227"/>
                </a:lnSpc>
              </a:pPr>
              <a:r>
                <a:rPr lang="en-US" sz="1100" dirty="0">
                  <a:solidFill>
                    <a:srgbClr val="191919"/>
                  </a:solidFill>
                  <a:latin typeface="Maven Pro Regular"/>
                </a:rPr>
                <a:t>Depending on the features and solutions it can give you some work. But normally, if everything is well done it is easy.</a:t>
              </a:r>
            </a:p>
          </p:txBody>
        </p:sp>
      </p:grpSp>
      <p:sp>
        <p:nvSpPr>
          <p:cNvPr id="43" name="TextBox 4">
            <a:extLst>
              <a:ext uri="{FF2B5EF4-FFF2-40B4-BE49-F238E27FC236}">
                <a16:creationId xmlns:a16="http://schemas.microsoft.com/office/drawing/2014/main" id="{0817ED4C-C329-479A-AB48-0A4BBF3C8C3F}"/>
              </a:ext>
            </a:extLst>
          </p:cNvPr>
          <p:cNvSpPr txBox="1"/>
          <p:nvPr/>
        </p:nvSpPr>
        <p:spPr>
          <a:xfrm>
            <a:off x="3972329" y="4613180"/>
            <a:ext cx="1651062" cy="255583"/>
          </a:xfrm>
          <a:prstGeom prst="rect">
            <a:avLst/>
          </a:prstGeom>
        </p:spPr>
        <p:txBody>
          <a:bodyPr lIns="0" tIns="0" rIns="0" bIns="0" rtlCol="0" anchor="t">
            <a:spAutoFit/>
          </a:bodyPr>
          <a:lstStyle/>
          <a:p>
            <a:pPr algn="ctr" defTabSz="609630">
              <a:lnSpc>
                <a:spcPts val="2239"/>
              </a:lnSpc>
            </a:pPr>
            <a:r>
              <a:rPr lang="en-US" sz="1600" spc="48" dirty="0">
                <a:solidFill>
                  <a:srgbClr val="FFC000"/>
                </a:solidFill>
                <a:latin typeface="Maven Pro Bold"/>
              </a:rPr>
              <a:t>MEDIUM/EASY</a:t>
            </a:r>
          </a:p>
        </p:txBody>
      </p:sp>
      <p:grpSp>
        <p:nvGrpSpPr>
          <p:cNvPr id="44" name="Group 3">
            <a:extLst>
              <a:ext uri="{FF2B5EF4-FFF2-40B4-BE49-F238E27FC236}">
                <a16:creationId xmlns:a16="http://schemas.microsoft.com/office/drawing/2014/main" id="{1BEA3035-45F6-44BC-B4FA-DE1E88933918}"/>
              </a:ext>
            </a:extLst>
          </p:cNvPr>
          <p:cNvGrpSpPr/>
          <p:nvPr/>
        </p:nvGrpSpPr>
        <p:grpSpPr>
          <a:xfrm>
            <a:off x="6369876" y="3838674"/>
            <a:ext cx="2038524" cy="2241452"/>
            <a:chOff x="-542730" y="-47625"/>
            <a:chExt cx="4077048" cy="4482904"/>
          </a:xfrm>
        </p:grpSpPr>
        <p:sp>
          <p:nvSpPr>
            <p:cNvPr id="45" name="TextBox 4">
              <a:extLst>
                <a:ext uri="{FF2B5EF4-FFF2-40B4-BE49-F238E27FC236}">
                  <a16:creationId xmlns:a16="http://schemas.microsoft.com/office/drawing/2014/main" id="{E68BFB3C-C1F2-49CE-80B6-75FF1FDD097E}"/>
                </a:ext>
              </a:extLst>
            </p:cNvPr>
            <p:cNvSpPr txBox="1"/>
            <p:nvPr/>
          </p:nvSpPr>
          <p:spPr>
            <a:xfrm>
              <a:off x="0" y="-47625"/>
              <a:ext cx="3302124" cy="1075422"/>
            </a:xfrm>
            <a:prstGeom prst="rect">
              <a:avLst/>
            </a:prstGeom>
          </p:spPr>
          <p:txBody>
            <a:bodyPr lIns="0" tIns="0" rIns="0" bIns="0" rtlCol="0" anchor="t">
              <a:spAutoFit/>
            </a:bodyPr>
            <a:lstStyle/>
            <a:p>
              <a:pPr algn="ctr" defTabSz="609630">
                <a:lnSpc>
                  <a:spcPts val="2239"/>
                </a:lnSpc>
              </a:pPr>
              <a:r>
                <a:rPr lang="en-US" sz="1600" spc="48" dirty="0">
                  <a:solidFill>
                    <a:srgbClr val="191919"/>
                  </a:solidFill>
                  <a:latin typeface="Maven Pro Bold"/>
                </a:rPr>
                <a:t>BizTalk Server 2009 to 2004</a:t>
              </a:r>
            </a:p>
          </p:txBody>
        </p:sp>
        <p:sp>
          <p:nvSpPr>
            <p:cNvPr id="46" name="TextBox 5">
              <a:extLst>
                <a:ext uri="{FF2B5EF4-FFF2-40B4-BE49-F238E27FC236}">
                  <a16:creationId xmlns:a16="http://schemas.microsoft.com/office/drawing/2014/main" id="{2CA9D2C8-D5CA-48BC-9890-2E88302899EF}"/>
                </a:ext>
              </a:extLst>
            </p:cNvPr>
            <p:cNvSpPr txBox="1"/>
            <p:nvPr/>
          </p:nvSpPr>
          <p:spPr>
            <a:xfrm>
              <a:off x="-542730" y="2823043"/>
              <a:ext cx="4077048" cy="1612236"/>
            </a:xfrm>
            <a:prstGeom prst="rect">
              <a:avLst/>
            </a:prstGeom>
          </p:spPr>
          <p:txBody>
            <a:bodyPr wrap="square" lIns="0" tIns="0" rIns="0" bIns="0" rtlCol="0" anchor="t">
              <a:spAutoFit/>
            </a:bodyPr>
            <a:lstStyle/>
            <a:p>
              <a:pPr algn="ctr" defTabSz="609630">
                <a:lnSpc>
                  <a:spcPts val="2227"/>
                </a:lnSpc>
              </a:pPr>
              <a:r>
                <a:rPr lang="en-US" sz="1100" dirty="0">
                  <a:solidFill>
                    <a:srgbClr val="191919"/>
                  </a:solidFill>
                  <a:latin typeface="Maven Pro Regular"/>
                </a:rPr>
                <a:t>Depending on the features and solutions it can give you some work.</a:t>
              </a:r>
            </a:p>
          </p:txBody>
        </p:sp>
      </p:grpSp>
      <p:sp>
        <p:nvSpPr>
          <p:cNvPr id="47" name="TextBox 4">
            <a:extLst>
              <a:ext uri="{FF2B5EF4-FFF2-40B4-BE49-F238E27FC236}">
                <a16:creationId xmlns:a16="http://schemas.microsoft.com/office/drawing/2014/main" id="{3F566263-6E9F-44A4-9C9B-2D4AA3BF021F}"/>
              </a:ext>
            </a:extLst>
          </p:cNvPr>
          <p:cNvSpPr txBox="1"/>
          <p:nvPr/>
        </p:nvSpPr>
        <p:spPr>
          <a:xfrm>
            <a:off x="6651933" y="4618695"/>
            <a:ext cx="1651062" cy="255583"/>
          </a:xfrm>
          <a:prstGeom prst="rect">
            <a:avLst/>
          </a:prstGeom>
        </p:spPr>
        <p:txBody>
          <a:bodyPr lIns="0" tIns="0" rIns="0" bIns="0" rtlCol="0" anchor="t">
            <a:spAutoFit/>
          </a:bodyPr>
          <a:lstStyle/>
          <a:p>
            <a:pPr algn="ctr" defTabSz="609630">
              <a:lnSpc>
                <a:spcPts val="2239"/>
              </a:lnSpc>
            </a:pPr>
            <a:r>
              <a:rPr lang="en-US" sz="1600" spc="48" dirty="0">
                <a:solidFill>
                  <a:srgbClr val="F86F08"/>
                </a:solidFill>
                <a:latin typeface="Maven Pro Bold"/>
              </a:rPr>
              <a:t>MEDIUM/HARD</a:t>
            </a:r>
          </a:p>
        </p:txBody>
      </p:sp>
      <p:grpSp>
        <p:nvGrpSpPr>
          <p:cNvPr id="48" name="Group 3">
            <a:extLst>
              <a:ext uri="{FF2B5EF4-FFF2-40B4-BE49-F238E27FC236}">
                <a16:creationId xmlns:a16="http://schemas.microsoft.com/office/drawing/2014/main" id="{47C1E95C-199D-4924-BA3C-CEEF5C687875}"/>
              </a:ext>
            </a:extLst>
          </p:cNvPr>
          <p:cNvGrpSpPr/>
          <p:nvPr/>
        </p:nvGrpSpPr>
        <p:grpSpPr>
          <a:xfrm>
            <a:off x="8945461" y="3838674"/>
            <a:ext cx="2038524" cy="2120522"/>
            <a:chOff x="-366078" y="-47625"/>
            <a:chExt cx="4077048" cy="4241044"/>
          </a:xfrm>
        </p:grpSpPr>
        <p:sp>
          <p:nvSpPr>
            <p:cNvPr id="49" name="TextBox 4">
              <a:extLst>
                <a:ext uri="{FF2B5EF4-FFF2-40B4-BE49-F238E27FC236}">
                  <a16:creationId xmlns:a16="http://schemas.microsoft.com/office/drawing/2014/main" id="{8E966EBB-8077-43E8-9206-04D8D437A0F1}"/>
                </a:ext>
              </a:extLst>
            </p:cNvPr>
            <p:cNvSpPr txBox="1"/>
            <p:nvPr/>
          </p:nvSpPr>
          <p:spPr>
            <a:xfrm>
              <a:off x="0" y="-47625"/>
              <a:ext cx="3302124" cy="1075422"/>
            </a:xfrm>
            <a:prstGeom prst="rect">
              <a:avLst/>
            </a:prstGeom>
          </p:spPr>
          <p:txBody>
            <a:bodyPr lIns="0" tIns="0" rIns="0" bIns="0" rtlCol="0" anchor="t">
              <a:spAutoFit/>
            </a:bodyPr>
            <a:lstStyle/>
            <a:p>
              <a:pPr algn="ctr" defTabSz="609630">
                <a:lnSpc>
                  <a:spcPts val="2239"/>
                </a:lnSpc>
              </a:pPr>
              <a:r>
                <a:rPr lang="en-US" sz="1600" spc="48" dirty="0">
                  <a:solidFill>
                    <a:srgbClr val="191919"/>
                  </a:solidFill>
                  <a:latin typeface="Maven Pro Bold"/>
                </a:rPr>
                <a:t>BizTalk Server 2002 to 2000</a:t>
              </a:r>
            </a:p>
          </p:txBody>
        </p:sp>
        <p:sp>
          <p:nvSpPr>
            <p:cNvPr id="50" name="TextBox 5">
              <a:extLst>
                <a:ext uri="{FF2B5EF4-FFF2-40B4-BE49-F238E27FC236}">
                  <a16:creationId xmlns:a16="http://schemas.microsoft.com/office/drawing/2014/main" id="{A6F396DE-0A4C-4AA9-92A0-DF9DF8A4DDAF}"/>
                </a:ext>
              </a:extLst>
            </p:cNvPr>
            <p:cNvSpPr txBox="1"/>
            <p:nvPr/>
          </p:nvSpPr>
          <p:spPr>
            <a:xfrm>
              <a:off x="-366078" y="3145439"/>
              <a:ext cx="4077048" cy="1047980"/>
            </a:xfrm>
            <a:prstGeom prst="rect">
              <a:avLst/>
            </a:prstGeom>
          </p:spPr>
          <p:txBody>
            <a:bodyPr wrap="square" lIns="0" tIns="0" rIns="0" bIns="0" rtlCol="0" anchor="t">
              <a:spAutoFit/>
            </a:bodyPr>
            <a:lstStyle/>
            <a:p>
              <a:pPr algn="ctr" defTabSz="609630">
                <a:lnSpc>
                  <a:spcPts val="2227"/>
                </a:lnSpc>
              </a:pPr>
              <a:r>
                <a:rPr lang="en-US" sz="1100" dirty="0">
                  <a:solidFill>
                    <a:srgbClr val="191919"/>
                  </a:solidFill>
                  <a:latin typeface="Maven Pro Regular"/>
                </a:rPr>
                <a:t>You need to re-write everything again.</a:t>
              </a:r>
            </a:p>
          </p:txBody>
        </p:sp>
      </p:grpSp>
      <p:sp>
        <p:nvSpPr>
          <p:cNvPr id="51" name="TextBox 4">
            <a:extLst>
              <a:ext uri="{FF2B5EF4-FFF2-40B4-BE49-F238E27FC236}">
                <a16:creationId xmlns:a16="http://schemas.microsoft.com/office/drawing/2014/main" id="{0CF051A1-D288-4944-8880-2356C2F9A0AD}"/>
              </a:ext>
            </a:extLst>
          </p:cNvPr>
          <p:cNvSpPr txBox="1"/>
          <p:nvPr/>
        </p:nvSpPr>
        <p:spPr>
          <a:xfrm>
            <a:off x="9139192" y="4597737"/>
            <a:ext cx="1651062" cy="537711"/>
          </a:xfrm>
          <a:prstGeom prst="rect">
            <a:avLst/>
          </a:prstGeom>
        </p:spPr>
        <p:txBody>
          <a:bodyPr lIns="0" tIns="0" rIns="0" bIns="0" rtlCol="0" anchor="t">
            <a:spAutoFit/>
          </a:bodyPr>
          <a:lstStyle/>
          <a:p>
            <a:pPr algn="ctr" defTabSz="609630">
              <a:lnSpc>
                <a:spcPts val="2239"/>
              </a:lnSpc>
            </a:pPr>
            <a:r>
              <a:rPr lang="en-US" sz="1600" spc="48" dirty="0">
                <a:solidFill>
                  <a:srgbClr val="E24301"/>
                </a:solidFill>
                <a:latin typeface="Maven Pro Bold"/>
              </a:rPr>
              <a:t>EXTREMELY HARD</a:t>
            </a:r>
          </a:p>
        </p:txBody>
      </p:sp>
      <p:pic>
        <p:nvPicPr>
          <p:cNvPr id="55" name="Picture 54">
            <a:extLst>
              <a:ext uri="{FF2B5EF4-FFF2-40B4-BE49-F238E27FC236}">
                <a16:creationId xmlns:a16="http://schemas.microsoft.com/office/drawing/2014/main" id="{ABEC93C2-F96A-4C25-A025-B6F7AAAB8101}"/>
              </a:ext>
            </a:extLst>
          </p:cNvPr>
          <p:cNvPicPr>
            <a:picLocks noChangeAspect="1"/>
          </p:cNvPicPr>
          <p:nvPr/>
        </p:nvPicPr>
        <p:blipFill rotWithShape="1">
          <a:blip r:embed="rId2"/>
          <a:srcRect t="26792" b="8043"/>
          <a:stretch/>
        </p:blipFill>
        <p:spPr>
          <a:xfrm>
            <a:off x="1094044" y="2586582"/>
            <a:ext cx="2230128" cy="1037861"/>
          </a:xfrm>
          <a:prstGeom prst="rect">
            <a:avLst/>
          </a:prstGeom>
        </p:spPr>
      </p:pic>
      <p:pic>
        <p:nvPicPr>
          <p:cNvPr id="56" name="Picture 55">
            <a:extLst>
              <a:ext uri="{FF2B5EF4-FFF2-40B4-BE49-F238E27FC236}">
                <a16:creationId xmlns:a16="http://schemas.microsoft.com/office/drawing/2014/main" id="{558E2815-8B7D-4926-8A7D-D8FDF7A62F08}"/>
              </a:ext>
            </a:extLst>
          </p:cNvPr>
          <p:cNvPicPr>
            <a:picLocks noChangeAspect="1"/>
          </p:cNvPicPr>
          <p:nvPr/>
        </p:nvPicPr>
        <p:blipFill rotWithShape="1">
          <a:blip r:embed="rId3"/>
          <a:srcRect t="8759"/>
          <a:stretch/>
        </p:blipFill>
        <p:spPr>
          <a:xfrm>
            <a:off x="6269445" y="2586582"/>
            <a:ext cx="2227281" cy="1051664"/>
          </a:xfrm>
          <a:prstGeom prst="rect">
            <a:avLst/>
          </a:prstGeom>
        </p:spPr>
      </p:pic>
      <p:pic>
        <p:nvPicPr>
          <p:cNvPr id="57" name="Picture 56">
            <a:extLst>
              <a:ext uri="{FF2B5EF4-FFF2-40B4-BE49-F238E27FC236}">
                <a16:creationId xmlns:a16="http://schemas.microsoft.com/office/drawing/2014/main" id="{151C27B5-6FA0-4FAA-AA67-DD88A38C96A8}"/>
              </a:ext>
            </a:extLst>
          </p:cNvPr>
          <p:cNvPicPr>
            <a:picLocks noChangeAspect="1"/>
          </p:cNvPicPr>
          <p:nvPr/>
        </p:nvPicPr>
        <p:blipFill rotWithShape="1">
          <a:blip r:embed="rId4"/>
          <a:srcRect t="13946" b="11361"/>
          <a:stretch/>
        </p:blipFill>
        <p:spPr>
          <a:xfrm>
            <a:off x="8867828" y="2586582"/>
            <a:ext cx="2215175" cy="1047901"/>
          </a:xfrm>
          <a:prstGeom prst="rect">
            <a:avLst/>
          </a:prstGeom>
        </p:spPr>
      </p:pic>
      <p:pic>
        <p:nvPicPr>
          <p:cNvPr id="58" name="Picture 57">
            <a:extLst>
              <a:ext uri="{FF2B5EF4-FFF2-40B4-BE49-F238E27FC236}">
                <a16:creationId xmlns:a16="http://schemas.microsoft.com/office/drawing/2014/main" id="{0E6252A5-A6C9-41D4-8353-E1BB1AAD724F}"/>
              </a:ext>
            </a:extLst>
          </p:cNvPr>
          <p:cNvPicPr>
            <a:picLocks noChangeAspect="1"/>
          </p:cNvPicPr>
          <p:nvPr/>
        </p:nvPicPr>
        <p:blipFill rotWithShape="1">
          <a:blip r:embed="rId5"/>
          <a:srcRect t="28944" b="5806"/>
          <a:stretch/>
        </p:blipFill>
        <p:spPr>
          <a:xfrm>
            <a:off x="3692422" y="2586582"/>
            <a:ext cx="2208772" cy="1047901"/>
          </a:xfrm>
          <a:prstGeom prst="rect">
            <a:avLst/>
          </a:prstGeom>
        </p:spPr>
      </p:pic>
    </p:spTree>
    <p:extLst>
      <p:ext uri="{BB962C8B-B14F-4D97-AF65-F5344CB8AC3E}">
        <p14:creationId xmlns:p14="http://schemas.microsoft.com/office/powerpoint/2010/main" val="7753087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A129F97-9531-4691-865A-3E8F267A848E}"/>
              </a:ext>
            </a:extLst>
          </p:cNvPr>
          <p:cNvPicPr>
            <a:picLocks noChangeAspect="1"/>
          </p:cNvPicPr>
          <p:nvPr/>
        </p:nvPicPr>
        <p:blipFill rotWithShape="1">
          <a:blip r:embed="rId2"/>
          <a:srcRect t="13845"/>
          <a:stretch/>
        </p:blipFill>
        <p:spPr>
          <a:xfrm>
            <a:off x="4877922" y="-1"/>
            <a:ext cx="3682465" cy="3477371"/>
          </a:xfrm>
          <a:prstGeom prst="rect">
            <a:avLst/>
          </a:prstGeom>
        </p:spPr>
      </p:pic>
      <p:sp>
        <p:nvSpPr>
          <p:cNvPr id="2" name="AutoShape 2"/>
          <p:cNvSpPr/>
          <p:nvPr/>
        </p:nvSpPr>
        <p:spPr>
          <a:xfrm>
            <a:off x="4877923" y="3429000"/>
            <a:ext cx="3654086" cy="3429000"/>
          </a:xfrm>
          <a:prstGeom prst="rect">
            <a:avLst/>
          </a:prstGeom>
          <a:solidFill>
            <a:srgbClr val="DF682D"/>
          </a:solidFill>
        </p:spPr>
      </p:sp>
      <p:sp>
        <p:nvSpPr>
          <p:cNvPr id="3" name="AutoShape 3"/>
          <p:cNvSpPr/>
          <p:nvPr/>
        </p:nvSpPr>
        <p:spPr>
          <a:xfrm>
            <a:off x="8532010" y="0"/>
            <a:ext cx="3659990" cy="3429000"/>
          </a:xfrm>
          <a:prstGeom prst="rect">
            <a:avLst/>
          </a:prstGeom>
          <a:solidFill>
            <a:srgbClr val="191769"/>
          </a:solidFill>
        </p:spPr>
      </p:sp>
      <p:grpSp>
        <p:nvGrpSpPr>
          <p:cNvPr id="4" name="Group 4"/>
          <p:cNvGrpSpPr/>
          <p:nvPr/>
        </p:nvGrpSpPr>
        <p:grpSpPr>
          <a:xfrm>
            <a:off x="0" y="4170696"/>
            <a:ext cx="4877923" cy="2687304"/>
            <a:chOff x="0" y="0"/>
            <a:chExt cx="9755846" cy="5374608"/>
          </a:xfrm>
        </p:grpSpPr>
        <p:sp>
          <p:nvSpPr>
            <p:cNvPr id="5" name="AutoShape 5"/>
            <p:cNvSpPr/>
            <p:nvPr/>
          </p:nvSpPr>
          <p:spPr>
            <a:xfrm>
              <a:off x="0" y="0"/>
              <a:ext cx="9755846" cy="5374608"/>
            </a:xfrm>
            <a:prstGeom prst="rect">
              <a:avLst/>
            </a:prstGeom>
            <a:solidFill>
              <a:srgbClr val="F6F6F6">
                <a:alpha val="65882"/>
              </a:srgbClr>
            </a:solidFill>
          </p:spPr>
        </p:sp>
        <p:sp>
          <p:nvSpPr>
            <p:cNvPr id="6" name="TextBox 6"/>
            <p:cNvSpPr txBox="1"/>
            <p:nvPr/>
          </p:nvSpPr>
          <p:spPr>
            <a:xfrm>
              <a:off x="881280" y="1144196"/>
              <a:ext cx="8056410" cy="3020186"/>
            </a:xfrm>
            <a:prstGeom prst="rect">
              <a:avLst/>
            </a:prstGeom>
          </p:spPr>
          <p:txBody>
            <a:bodyPr wrap="square" lIns="0" tIns="0" rIns="0" bIns="0" rtlCol="0" anchor="t">
              <a:spAutoFit/>
            </a:bodyPr>
            <a:lstStyle/>
            <a:p>
              <a:pPr defTabSz="609630">
                <a:lnSpc>
                  <a:spcPts val="1740"/>
                </a:lnSpc>
                <a:spcBef>
                  <a:spcPts val="1305"/>
                </a:spcBef>
              </a:pPr>
              <a:r>
                <a:rPr lang="en-US" sz="1400" dirty="0">
                  <a:solidFill>
                    <a:srgbClr val="191919"/>
                  </a:solidFill>
                  <a:latin typeface="Maven Pro Regular"/>
                </a:rPr>
                <a:t>I guess the goal of this book is to demystify and clarify the BizTalk Server migration process and help both implementation teams as decision makers to be aware of all the considerations that need to be taken into account when planning your migration and hopefully helping you carry out these tasks.</a:t>
              </a:r>
            </a:p>
          </p:txBody>
        </p:sp>
      </p:grpSp>
      <p:grpSp>
        <p:nvGrpSpPr>
          <p:cNvPr id="7" name="Group 7"/>
          <p:cNvGrpSpPr/>
          <p:nvPr/>
        </p:nvGrpSpPr>
        <p:grpSpPr>
          <a:xfrm>
            <a:off x="8935181" y="987564"/>
            <a:ext cx="2847743" cy="1442578"/>
            <a:chOff x="0" y="-57149"/>
            <a:chExt cx="5695486" cy="2885154"/>
          </a:xfrm>
        </p:grpSpPr>
        <p:sp>
          <p:nvSpPr>
            <p:cNvPr id="8" name="TextBox 8"/>
            <p:cNvSpPr txBox="1"/>
            <p:nvPr/>
          </p:nvSpPr>
          <p:spPr>
            <a:xfrm>
              <a:off x="0" y="-57149"/>
              <a:ext cx="5695486" cy="655436"/>
            </a:xfrm>
            <a:prstGeom prst="rect">
              <a:avLst/>
            </a:prstGeom>
          </p:spPr>
          <p:txBody>
            <a:bodyPr lIns="0" tIns="0" rIns="0" bIns="0" rtlCol="0" anchor="t">
              <a:spAutoFit/>
            </a:bodyPr>
            <a:lstStyle/>
            <a:p>
              <a:pPr algn="ctr" defTabSz="609630">
                <a:lnSpc>
                  <a:spcPts val="2800"/>
                </a:lnSpc>
              </a:pPr>
              <a:r>
                <a:rPr lang="en-US" sz="2000" spc="300">
                  <a:solidFill>
                    <a:srgbClr val="F2F4F3"/>
                  </a:solidFill>
                  <a:latin typeface="Montserrat Light"/>
                </a:rPr>
                <a:t>SANDRO PEREIRA</a:t>
              </a:r>
            </a:p>
          </p:txBody>
        </p:sp>
        <p:sp>
          <p:nvSpPr>
            <p:cNvPr id="9" name="TextBox 9"/>
            <p:cNvSpPr txBox="1"/>
            <p:nvPr/>
          </p:nvSpPr>
          <p:spPr>
            <a:xfrm>
              <a:off x="0" y="1488280"/>
              <a:ext cx="5695486" cy="1339725"/>
            </a:xfrm>
            <a:prstGeom prst="rect">
              <a:avLst/>
            </a:prstGeom>
          </p:spPr>
          <p:txBody>
            <a:bodyPr lIns="0" tIns="0" rIns="0" bIns="0" rtlCol="0" anchor="t">
              <a:spAutoFit/>
            </a:bodyPr>
            <a:lstStyle/>
            <a:p>
              <a:pPr algn="ctr" defTabSz="609630">
                <a:lnSpc>
                  <a:spcPts val="1800"/>
                </a:lnSpc>
              </a:pPr>
              <a:r>
                <a:rPr lang="en-US" sz="1200" dirty="0">
                  <a:solidFill>
                    <a:srgbClr val="F2F4F3"/>
                  </a:solidFill>
                  <a:latin typeface="Montserrat Light"/>
                </a:rPr>
                <a:t>Azure MVP (Integration)</a:t>
              </a:r>
            </a:p>
            <a:p>
              <a:pPr algn="ctr" defTabSz="609630">
                <a:lnSpc>
                  <a:spcPts val="1800"/>
                </a:lnSpc>
              </a:pPr>
              <a:endParaRPr lang="en-US" sz="1200" dirty="0">
                <a:solidFill>
                  <a:srgbClr val="F2F4F3"/>
                </a:solidFill>
                <a:latin typeface="Montserrat Light"/>
              </a:endParaRPr>
            </a:p>
            <a:p>
              <a:pPr algn="ctr" defTabSz="609630">
                <a:lnSpc>
                  <a:spcPts val="1800"/>
                </a:lnSpc>
              </a:pPr>
              <a:r>
                <a:rPr lang="en-US" sz="1200" dirty="0">
                  <a:solidFill>
                    <a:srgbClr val="F2F4F3"/>
                  </a:solidFill>
                  <a:latin typeface="Montserrat Light Bold"/>
                </a:rPr>
                <a:t>BizTalk Server Wikipedia</a:t>
              </a:r>
            </a:p>
          </p:txBody>
        </p:sp>
      </p:grpSp>
      <p:grpSp>
        <p:nvGrpSpPr>
          <p:cNvPr id="10" name="Group 10"/>
          <p:cNvGrpSpPr/>
          <p:nvPr/>
        </p:nvGrpSpPr>
        <p:grpSpPr>
          <a:xfrm>
            <a:off x="5069428" y="4367451"/>
            <a:ext cx="3302827" cy="1555987"/>
            <a:chOff x="0" y="-57151"/>
            <a:chExt cx="6605653" cy="3111973"/>
          </a:xfrm>
        </p:grpSpPr>
        <p:sp>
          <p:nvSpPr>
            <p:cNvPr id="11" name="TextBox 11"/>
            <p:cNvSpPr txBox="1"/>
            <p:nvPr/>
          </p:nvSpPr>
          <p:spPr>
            <a:xfrm>
              <a:off x="0" y="-57151"/>
              <a:ext cx="6605653" cy="655436"/>
            </a:xfrm>
            <a:prstGeom prst="rect">
              <a:avLst/>
            </a:prstGeom>
          </p:spPr>
          <p:txBody>
            <a:bodyPr lIns="0" tIns="0" rIns="0" bIns="0" rtlCol="0" anchor="t">
              <a:spAutoFit/>
            </a:bodyPr>
            <a:lstStyle/>
            <a:p>
              <a:pPr algn="ctr" defTabSz="609630">
                <a:lnSpc>
                  <a:spcPts val="2800"/>
                </a:lnSpc>
              </a:pPr>
              <a:r>
                <a:rPr lang="en-US" sz="2000" spc="300">
                  <a:solidFill>
                    <a:srgbClr val="F2F4F3"/>
                  </a:solidFill>
                  <a:latin typeface="Montserrat Light"/>
                </a:rPr>
                <a:t>TOM CANTER</a:t>
              </a:r>
            </a:p>
          </p:txBody>
        </p:sp>
        <p:sp>
          <p:nvSpPr>
            <p:cNvPr id="12" name="TextBox 12"/>
            <p:cNvSpPr txBox="1"/>
            <p:nvPr/>
          </p:nvSpPr>
          <p:spPr>
            <a:xfrm>
              <a:off x="0" y="791767"/>
              <a:ext cx="6605653" cy="2263055"/>
            </a:xfrm>
            <a:prstGeom prst="rect">
              <a:avLst/>
            </a:prstGeom>
          </p:spPr>
          <p:txBody>
            <a:bodyPr lIns="0" tIns="0" rIns="0" bIns="0" rtlCol="0" anchor="t">
              <a:spAutoFit/>
            </a:bodyPr>
            <a:lstStyle/>
            <a:p>
              <a:pPr algn="ctr" defTabSz="609630">
                <a:lnSpc>
                  <a:spcPts val="1800"/>
                </a:lnSpc>
              </a:pPr>
              <a:r>
                <a:rPr lang="en-US" sz="1200" dirty="0">
                  <a:solidFill>
                    <a:srgbClr val="F2F4F3"/>
                  </a:solidFill>
                  <a:latin typeface="Montserrat Light"/>
                </a:rPr>
                <a:t>Founder and owner of Canter Integration</a:t>
              </a:r>
            </a:p>
            <a:p>
              <a:pPr algn="ctr" defTabSz="609630">
                <a:lnSpc>
                  <a:spcPts val="1800"/>
                </a:lnSpc>
              </a:pPr>
              <a:endParaRPr lang="en-US" sz="1200" dirty="0">
                <a:solidFill>
                  <a:srgbClr val="F2F4F3"/>
                </a:solidFill>
                <a:latin typeface="Montserrat Light"/>
              </a:endParaRPr>
            </a:p>
            <a:p>
              <a:pPr algn="ctr" defTabSz="609630">
                <a:lnSpc>
                  <a:spcPts val="1800"/>
                </a:lnSpc>
              </a:pPr>
              <a:r>
                <a:rPr lang="en-US" sz="1200" dirty="0">
                  <a:solidFill>
                    <a:srgbClr val="F2F4F3"/>
                  </a:solidFill>
                  <a:latin typeface="Montserrat Light"/>
                </a:rPr>
                <a:t>Former MVP and a BizTalk Server Guru!</a:t>
              </a:r>
            </a:p>
            <a:p>
              <a:pPr algn="ctr" defTabSz="609630">
                <a:lnSpc>
                  <a:spcPts val="1800"/>
                </a:lnSpc>
              </a:pPr>
              <a:endParaRPr lang="en-US" sz="1200" dirty="0">
                <a:solidFill>
                  <a:srgbClr val="F2F4F3"/>
                </a:solidFill>
                <a:latin typeface="Montserrat Light"/>
              </a:endParaRPr>
            </a:p>
            <a:p>
              <a:pPr algn="ctr" defTabSz="609630">
                <a:lnSpc>
                  <a:spcPts val="1800"/>
                </a:lnSpc>
              </a:pPr>
              <a:r>
                <a:rPr lang="en-US" sz="1200" dirty="0">
                  <a:solidFill>
                    <a:srgbClr val="F2F4F3"/>
                  </a:solidFill>
                  <a:latin typeface="Montserrat Light Bold"/>
                </a:rPr>
                <a:t>BizTalk Server Storage Account</a:t>
              </a:r>
            </a:p>
          </p:txBody>
        </p:sp>
      </p:grpSp>
      <p:sp>
        <p:nvSpPr>
          <p:cNvPr id="13" name="TextBox 13"/>
          <p:cNvSpPr txBox="1"/>
          <p:nvPr/>
        </p:nvSpPr>
        <p:spPr>
          <a:xfrm>
            <a:off x="685801" y="768350"/>
            <a:ext cx="3783045" cy="3323474"/>
          </a:xfrm>
          <a:prstGeom prst="rect">
            <a:avLst/>
          </a:prstGeom>
        </p:spPr>
        <p:txBody>
          <a:bodyPr wrap="square" lIns="0" tIns="0" rIns="0" bIns="0" rtlCol="0" anchor="t">
            <a:spAutoFit/>
          </a:bodyPr>
          <a:lstStyle/>
          <a:p>
            <a:pPr defTabSz="609630">
              <a:lnSpc>
                <a:spcPts val="4266"/>
              </a:lnSpc>
            </a:pPr>
            <a:r>
              <a:rPr lang="en-US" sz="4267" dirty="0">
                <a:solidFill>
                  <a:srgbClr val="1D1C24"/>
                </a:solidFill>
                <a:latin typeface="HK Grotesk Light"/>
              </a:rPr>
              <a:t>BIZTALK MIGRATION B</a:t>
            </a:r>
            <a:r>
              <a:rPr lang="en-US" sz="4266" dirty="0">
                <a:solidFill>
                  <a:srgbClr val="1D1C24"/>
                </a:solidFill>
                <a:latin typeface="HK Grotesk Light"/>
              </a:rPr>
              <a:t>OOK</a:t>
            </a:r>
          </a:p>
          <a:p>
            <a:pPr defTabSz="609630">
              <a:lnSpc>
                <a:spcPts val="4266"/>
              </a:lnSpc>
            </a:pPr>
            <a:endParaRPr lang="en-US" sz="4266" dirty="0">
              <a:solidFill>
                <a:srgbClr val="1D1C24"/>
              </a:solidFill>
              <a:latin typeface="HK Grotesk Light"/>
            </a:endParaRPr>
          </a:p>
          <a:p>
            <a:pPr defTabSz="609630">
              <a:lnSpc>
                <a:spcPts val="4266"/>
              </a:lnSpc>
            </a:pPr>
            <a:r>
              <a:rPr lang="en-US" sz="4266" dirty="0">
                <a:solidFill>
                  <a:srgbClr val="1D1C24"/>
                </a:solidFill>
                <a:latin typeface="HK Grotesk Light"/>
              </a:rPr>
              <a:t>STATUS </a:t>
            </a:r>
          </a:p>
          <a:p>
            <a:pPr defTabSz="609630">
              <a:lnSpc>
                <a:spcPts val="4267"/>
              </a:lnSpc>
            </a:pPr>
            <a:r>
              <a:rPr lang="en-US" sz="4266" dirty="0">
                <a:solidFill>
                  <a:srgbClr val="1D1C24"/>
                </a:solidFill>
                <a:latin typeface="HK Grotesk Light"/>
              </a:rPr>
              <a:t>IN PROGRESS</a:t>
            </a:r>
          </a:p>
        </p:txBody>
      </p:sp>
      <p:pic>
        <p:nvPicPr>
          <p:cNvPr id="15" name="Picture 14" descr="A person holding a sign&#10;&#10;Description automatically generated">
            <a:extLst>
              <a:ext uri="{FF2B5EF4-FFF2-40B4-BE49-F238E27FC236}">
                <a16:creationId xmlns:a16="http://schemas.microsoft.com/office/drawing/2014/main" id="{DC2EC149-E4D4-4A52-8F5A-3EBB715F19AF}"/>
              </a:ext>
            </a:extLst>
          </p:cNvPr>
          <p:cNvPicPr>
            <a:picLocks noChangeAspect="1"/>
          </p:cNvPicPr>
          <p:nvPr/>
        </p:nvPicPr>
        <p:blipFill rotWithShape="1">
          <a:blip r:embed="rId3">
            <a:extLst>
              <a:ext uri="{28A0092B-C50C-407E-A947-70E740481C1C}">
                <a14:useLocalDpi xmlns:a14="http://schemas.microsoft.com/office/drawing/2010/main" val="0"/>
              </a:ext>
            </a:extLst>
          </a:blip>
          <a:srcRect t="6311"/>
          <a:stretch/>
        </p:blipFill>
        <p:spPr>
          <a:xfrm>
            <a:off x="8532008" y="3429000"/>
            <a:ext cx="3659991" cy="3429000"/>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764647" cy="6858000"/>
          </a:xfrm>
          <a:prstGeom prst="rect">
            <a:avLst/>
          </a:prstGeom>
          <a:solidFill>
            <a:srgbClr val="191919">
              <a:alpha val="3921"/>
            </a:srgbClr>
          </a:solidFill>
        </p:spPr>
      </p:sp>
      <p:sp>
        <p:nvSpPr>
          <p:cNvPr id="4" name="TextBox 4"/>
          <p:cNvSpPr txBox="1"/>
          <p:nvPr/>
        </p:nvSpPr>
        <p:spPr>
          <a:xfrm>
            <a:off x="573139" y="5181492"/>
            <a:ext cx="4572000" cy="566309"/>
          </a:xfrm>
          <a:prstGeom prst="rect">
            <a:avLst/>
          </a:prstGeom>
        </p:spPr>
        <p:txBody>
          <a:bodyPr wrap="square" lIns="0" tIns="0" rIns="0" bIns="0" rtlCol="0" anchor="t">
            <a:spAutoFit/>
          </a:bodyPr>
          <a:lstStyle/>
          <a:p>
            <a:pPr defTabSz="609630">
              <a:lnSpc>
                <a:spcPts val="4266"/>
              </a:lnSpc>
              <a:spcBef>
                <a:spcPct val="0"/>
              </a:spcBef>
            </a:pPr>
            <a:r>
              <a:rPr lang="en-US" sz="4266" dirty="0">
                <a:solidFill>
                  <a:srgbClr val="1D1C24"/>
                </a:solidFill>
                <a:latin typeface="HK Grotesk Light"/>
              </a:rPr>
              <a:t>SANDRO PEREIRA</a:t>
            </a:r>
          </a:p>
        </p:txBody>
      </p:sp>
      <p:sp>
        <p:nvSpPr>
          <p:cNvPr id="5" name="TextBox 5"/>
          <p:cNvSpPr txBox="1"/>
          <p:nvPr/>
        </p:nvSpPr>
        <p:spPr>
          <a:xfrm>
            <a:off x="6495816" y="630385"/>
            <a:ext cx="5010384" cy="1038746"/>
          </a:xfrm>
          <a:prstGeom prst="rect">
            <a:avLst/>
          </a:prstGeom>
        </p:spPr>
        <p:txBody>
          <a:bodyPr lIns="0" tIns="0" rIns="0" bIns="0" rtlCol="0" anchor="t">
            <a:spAutoFit/>
          </a:bodyPr>
          <a:lstStyle/>
          <a:p>
            <a:pPr defTabSz="609630">
              <a:lnSpc>
                <a:spcPts val="8127"/>
              </a:lnSpc>
            </a:pPr>
            <a:r>
              <a:rPr lang="en-US" sz="7667" spc="-130" dirty="0">
                <a:solidFill>
                  <a:srgbClr val="01A0C4"/>
                </a:solidFill>
                <a:latin typeface="Maven Pro Bold"/>
              </a:rPr>
              <a:t>Thanks</a:t>
            </a:r>
          </a:p>
        </p:txBody>
      </p:sp>
      <p:sp>
        <p:nvSpPr>
          <p:cNvPr id="6" name="TextBox 6"/>
          <p:cNvSpPr txBox="1"/>
          <p:nvPr/>
        </p:nvSpPr>
        <p:spPr>
          <a:xfrm>
            <a:off x="647700" y="5694976"/>
            <a:ext cx="4497439" cy="578941"/>
          </a:xfrm>
          <a:prstGeom prst="rect">
            <a:avLst/>
          </a:prstGeom>
        </p:spPr>
        <p:txBody>
          <a:bodyPr wrap="square" lIns="0" tIns="0" rIns="0" bIns="0" rtlCol="0" anchor="t">
            <a:spAutoFit/>
          </a:bodyPr>
          <a:lstStyle/>
          <a:p>
            <a:pPr algn="ctr" defTabSz="609630">
              <a:lnSpc>
                <a:spcPts val="2361"/>
              </a:lnSpc>
            </a:pPr>
            <a:r>
              <a:rPr lang="en-US" sz="1467" spc="92" dirty="0">
                <a:solidFill>
                  <a:srgbClr val="191919"/>
                </a:solidFill>
                <a:latin typeface="Maven Pro Regular"/>
              </a:rPr>
              <a:t>HEAD OF INTEGRATION </a:t>
            </a:r>
            <a:r>
              <a:rPr lang="en-US" sz="1467" spc="92" dirty="0">
                <a:solidFill>
                  <a:srgbClr val="191919"/>
                </a:solidFill>
                <a:latin typeface="Segoe UI" panose="020B0502040204020203" pitchFamily="34" charset="0"/>
                <a:cs typeface="Segoe UI" panose="020B0502040204020203" pitchFamily="34" charset="0"/>
              </a:rPr>
              <a:t>@</a:t>
            </a:r>
            <a:r>
              <a:rPr lang="en-US" sz="1467" spc="92" dirty="0">
                <a:solidFill>
                  <a:srgbClr val="191919"/>
                </a:solidFill>
                <a:latin typeface="Maven Pro Regular"/>
              </a:rPr>
              <a:t> DEVSCOPE</a:t>
            </a:r>
          </a:p>
          <a:p>
            <a:pPr algn="ctr" defTabSz="609630">
              <a:lnSpc>
                <a:spcPts val="2361"/>
              </a:lnSpc>
            </a:pPr>
            <a:r>
              <a:rPr lang="en-US" sz="1467" spc="92" dirty="0">
                <a:solidFill>
                  <a:srgbClr val="191919"/>
                </a:solidFill>
                <a:latin typeface="Maven Pro Regular"/>
              </a:rPr>
              <a:t>MICROSOFT AZURE MVP</a:t>
            </a:r>
          </a:p>
        </p:txBody>
      </p:sp>
      <p:pic>
        <p:nvPicPr>
          <p:cNvPr id="8" name="Picture 7">
            <a:extLst>
              <a:ext uri="{FF2B5EF4-FFF2-40B4-BE49-F238E27FC236}">
                <a16:creationId xmlns:a16="http://schemas.microsoft.com/office/drawing/2014/main" id="{E996B3AD-E925-4859-BD4E-BEBB7953EE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9719" y="356644"/>
            <a:ext cx="3036480" cy="4583804"/>
          </a:xfrm>
          <a:prstGeom prst="rect">
            <a:avLst/>
          </a:prstGeom>
        </p:spPr>
      </p:pic>
      <p:sp>
        <p:nvSpPr>
          <p:cNvPr id="7" name="AutoShape 7"/>
          <p:cNvSpPr/>
          <p:nvPr/>
        </p:nvSpPr>
        <p:spPr>
          <a:xfrm>
            <a:off x="726910" y="4807933"/>
            <a:ext cx="4264459" cy="132515"/>
          </a:xfrm>
          <a:prstGeom prst="rect">
            <a:avLst/>
          </a:prstGeom>
          <a:solidFill>
            <a:srgbClr val="F05527"/>
          </a:solidFill>
        </p:spPr>
      </p:sp>
      <p:sp>
        <p:nvSpPr>
          <p:cNvPr id="9" name="Text Placeholder 8">
            <a:extLst>
              <a:ext uri="{FF2B5EF4-FFF2-40B4-BE49-F238E27FC236}">
                <a16:creationId xmlns:a16="http://schemas.microsoft.com/office/drawing/2014/main" id="{F37081FE-9FFC-4F80-90D7-E2CDF57B0CEA}"/>
              </a:ext>
            </a:extLst>
          </p:cNvPr>
          <p:cNvSpPr txBox="1">
            <a:spLocks/>
          </p:cNvSpPr>
          <p:nvPr/>
        </p:nvSpPr>
        <p:spPr>
          <a:xfrm>
            <a:off x="7164366" y="1905289"/>
            <a:ext cx="4212360" cy="1735906"/>
          </a:xfrm>
          <a:prstGeom prst="rect">
            <a:avLst/>
          </a:prstGeom>
        </p:spPr>
        <p:txBody>
          <a:bodyPr/>
          <a:lstStyle>
            <a:lvl1pPr marL="408147" indent="-408147" algn="l" defTabSz="544196" rtl="0" eaLnBrk="1" latinLnBrk="0" hangingPunct="1">
              <a:spcBef>
                <a:spcPct val="20000"/>
              </a:spcBef>
              <a:buFont typeface="Arial"/>
              <a:buChar char="•"/>
              <a:defRPr sz="3529" kern="1200">
                <a:solidFill>
                  <a:schemeClr val="tx1"/>
                </a:solidFill>
                <a:latin typeface="Segoe UI" panose="020B0502040204020203" pitchFamily="34" charset="0"/>
                <a:ea typeface="+mn-ea"/>
                <a:cs typeface="Segoe UI" panose="020B0502040204020203" pitchFamily="34" charset="0"/>
              </a:defRPr>
            </a:lvl1pPr>
            <a:lvl2pPr marL="884319" indent="-340123" algn="l" defTabSz="544196" rtl="0" eaLnBrk="1" latinLnBrk="0" hangingPunct="1">
              <a:spcBef>
                <a:spcPct val="20000"/>
              </a:spcBef>
              <a:buFont typeface="Arial"/>
              <a:buChar char="–"/>
              <a:defRPr sz="3333" kern="1200">
                <a:solidFill>
                  <a:schemeClr val="tx1"/>
                </a:solidFill>
                <a:latin typeface="Segoe UI" panose="020B0502040204020203" pitchFamily="34" charset="0"/>
                <a:ea typeface="+mn-ea"/>
                <a:cs typeface="Segoe UI" panose="020B0502040204020203" pitchFamily="34" charset="0"/>
              </a:defRPr>
            </a:lvl2pPr>
            <a:lvl3pPr marL="1360491" indent="-272098" algn="l" defTabSz="544196" rtl="0" eaLnBrk="1" latinLnBrk="0" hangingPunct="1">
              <a:spcBef>
                <a:spcPct val="20000"/>
              </a:spcBef>
              <a:buFont typeface="Arial"/>
              <a:buChar char="•"/>
              <a:defRPr sz="2843" kern="1200">
                <a:solidFill>
                  <a:schemeClr val="tx1"/>
                </a:solidFill>
                <a:latin typeface="Segoe UI" panose="020B0502040204020203" pitchFamily="34" charset="0"/>
                <a:ea typeface="+mn-ea"/>
                <a:cs typeface="Segoe UI" panose="020B0502040204020203" pitchFamily="34" charset="0"/>
              </a:defRPr>
            </a:lvl3pPr>
            <a:lvl4pPr marL="1904687"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4pPr>
            <a:lvl5pPr marL="2448883"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5pPr>
            <a:lvl6pPr marL="2993078" indent="-272098" algn="l" defTabSz="544196" rtl="0" eaLnBrk="1" latinLnBrk="0" hangingPunct="1">
              <a:spcBef>
                <a:spcPct val="20000"/>
              </a:spcBef>
              <a:buFont typeface="Arial"/>
              <a:buChar char="•"/>
              <a:defRPr sz="2353" kern="1200">
                <a:solidFill>
                  <a:schemeClr val="tx1"/>
                </a:solidFill>
                <a:latin typeface="+mn-lt"/>
                <a:ea typeface="+mn-ea"/>
                <a:cs typeface="+mn-cs"/>
              </a:defRPr>
            </a:lvl6pPr>
            <a:lvl7pPr marL="3537275" indent="-272098" algn="l" defTabSz="544196" rtl="0" eaLnBrk="1" latinLnBrk="0" hangingPunct="1">
              <a:spcBef>
                <a:spcPct val="20000"/>
              </a:spcBef>
              <a:buFont typeface="Arial"/>
              <a:buChar char="•"/>
              <a:defRPr sz="2353" kern="1200">
                <a:solidFill>
                  <a:schemeClr val="tx1"/>
                </a:solidFill>
                <a:latin typeface="+mn-lt"/>
                <a:ea typeface="+mn-ea"/>
                <a:cs typeface="+mn-cs"/>
              </a:defRPr>
            </a:lvl7pPr>
            <a:lvl8pPr marL="4081471" indent="-272098" algn="l" defTabSz="544196" rtl="0" eaLnBrk="1" latinLnBrk="0" hangingPunct="1">
              <a:spcBef>
                <a:spcPct val="20000"/>
              </a:spcBef>
              <a:buFont typeface="Arial"/>
              <a:buChar char="•"/>
              <a:defRPr sz="2353" kern="1200">
                <a:solidFill>
                  <a:schemeClr val="tx1"/>
                </a:solidFill>
                <a:latin typeface="+mn-lt"/>
                <a:ea typeface="+mn-ea"/>
                <a:cs typeface="+mn-cs"/>
              </a:defRPr>
            </a:lvl8pPr>
            <a:lvl9pPr marL="4625667" indent="-272098" algn="l" defTabSz="544196" rtl="0" eaLnBrk="1" latinLnBrk="0" hangingPunct="1">
              <a:spcBef>
                <a:spcPct val="20000"/>
              </a:spcBef>
              <a:buFont typeface="Arial"/>
              <a:buChar char="•"/>
              <a:defRPr sz="2353" kern="1200">
                <a:solidFill>
                  <a:schemeClr val="tx1"/>
                </a:solidFill>
                <a:latin typeface="+mn-lt"/>
                <a:ea typeface="+mn-ea"/>
                <a:cs typeface="+mn-cs"/>
              </a:defRPr>
            </a:lvl9pPr>
          </a:lstStyle>
          <a:p>
            <a:pPr marL="0" indent="0" defTabSz="543987">
              <a:spcBef>
                <a:spcPts val="0"/>
              </a:spcBef>
              <a:buClr>
                <a:srgbClr val="EB4723"/>
              </a:buClr>
              <a:buNone/>
            </a:pPr>
            <a:r>
              <a:rPr lang="pt-PT" sz="1400" b="1" dirty="0">
                <a:solidFill>
                  <a:srgbClr val="F05527"/>
                </a:solidFill>
                <a:ea typeface="Helvetica Neue Light" charset="0"/>
              </a:rPr>
              <a:t>DevScope</a:t>
            </a:r>
          </a:p>
          <a:p>
            <a:pPr marL="0" indent="0" defTabSz="543987">
              <a:buClr>
                <a:srgbClr val="EB4723"/>
              </a:buClr>
              <a:buNone/>
            </a:pPr>
            <a:r>
              <a:rPr lang="pt-PT" sz="1400" dirty="0">
                <a:solidFill>
                  <a:srgbClr val="000000"/>
                </a:solidFill>
                <a:ea typeface="Helvetica Neue Light" charset="0"/>
              </a:rPr>
              <a:t>+351 223 751 350</a:t>
            </a:r>
          </a:p>
          <a:p>
            <a:pPr marL="400107" indent="-400107" defTabSz="543987">
              <a:buClr>
                <a:srgbClr val="EB4723"/>
              </a:buClr>
              <a:buFont typeface="Wingdings" panose="05000000000000000000" pitchFamily="2" charset="2"/>
              <a:buChar char="v"/>
            </a:pPr>
            <a:r>
              <a:rPr lang="pt-PT" sz="1400" dirty="0">
                <a:solidFill>
                  <a:srgbClr val="000000"/>
                </a:solidFill>
              </a:rPr>
              <a:t>support@devscope.net</a:t>
            </a:r>
          </a:p>
          <a:p>
            <a:pPr marL="400107" indent="-400107" defTabSz="543987">
              <a:buClr>
                <a:srgbClr val="EB4723"/>
              </a:buClr>
              <a:buFont typeface="Wingdings" panose="05000000000000000000" pitchFamily="2" charset="2"/>
              <a:buChar char="v"/>
            </a:pPr>
            <a:r>
              <a:rPr lang="pt-PT" sz="1400" dirty="0">
                <a:solidFill>
                  <a:srgbClr val="000000"/>
                </a:solidFill>
              </a:rPr>
              <a:t>https://pt.linkedin.com/company/devscope</a:t>
            </a:r>
          </a:p>
          <a:p>
            <a:pPr marL="400107" indent="-400107" defTabSz="543987">
              <a:buClr>
                <a:srgbClr val="EB4723"/>
              </a:buClr>
              <a:buFont typeface="Wingdings" panose="05000000000000000000" pitchFamily="2" charset="2"/>
              <a:buChar char="v"/>
            </a:pPr>
            <a:r>
              <a:rPr lang="pt-PT" sz="1400" dirty="0">
                <a:solidFill>
                  <a:srgbClr val="000000"/>
                </a:solidFill>
              </a:rPr>
              <a:t>@DevScope  </a:t>
            </a:r>
          </a:p>
          <a:p>
            <a:pPr marL="400107" indent="-400107" defTabSz="543987">
              <a:buClr>
                <a:srgbClr val="EB4723"/>
              </a:buClr>
              <a:buFont typeface="Wingdings" panose="05000000000000000000" pitchFamily="2" charset="2"/>
              <a:buChar char="v"/>
            </a:pPr>
            <a:r>
              <a:rPr lang="pt-PT" sz="1400" dirty="0">
                <a:solidFill>
                  <a:srgbClr val="000000"/>
                </a:solidFill>
              </a:rPr>
              <a:t>www.devscope.net</a:t>
            </a:r>
          </a:p>
        </p:txBody>
      </p:sp>
      <p:sp>
        <p:nvSpPr>
          <p:cNvPr id="10" name="Text Placeholder 8">
            <a:extLst>
              <a:ext uri="{FF2B5EF4-FFF2-40B4-BE49-F238E27FC236}">
                <a16:creationId xmlns:a16="http://schemas.microsoft.com/office/drawing/2014/main" id="{583CE911-ADD6-4AF1-92A2-D0F0290C05EB}"/>
              </a:ext>
            </a:extLst>
          </p:cNvPr>
          <p:cNvSpPr txBox="1">
            <a:spLocks/>
          </p:cNvSpPr>
          <p:nvPr/>
        </p:nvSpPr>
        <p:spPr>
          <a:xfrm>
            <a:off x="7171538" y="3851296"/>
            <a:ext cx="4212360" cy="1613351"/>
          </a:xfrm>
          <a:prstGeom prst="rect">
            <a:avLst/>
          </a:prstGeom>
        </p:spPr>
        <p:txBody>
          <a:bodyPr/>
          <a:lstStyle>
            <a:lvl1pPr marL="408147" indent="-408147" algn="l" defTabSz="544196" rtl="0" eaLnBrk="1" latinLnBrk="0" hangingPunct="1">
              <a:spcBef>
                <a:spcPct val="20000"/>
              </a:spcBef>
              <a:buFont typeface="Arial"/>
              <a:buChar char="•"/>
              <a:defRPr sz="3529" kern="1200">
                <a:solidFill>
                  <a:schemeClr val="tx1"/>
                </a:solidFill>
                <a:latin typeface="Segoe UI" panose="020B0502040204020203" pitchFamily="34" charset="0"/>
                <a:ea typeface="+mn-ea"/>
                <a:cs typeface="Segoe UI" panose="020B0502040204020203" pitchFamily="34" charset="0"/>
              </a:defRPr>
            </a:lvl1pPr>
            <a:lvl2pPr marL="884319" indent="-340123" algn="l" defTabSz="544196" rtl="0" eaLnBrk="1" latinLnBrk="0" hangingPunct="1">
              <a:spcBef>
                <a:spcPct val="20000"/>
              </a:spcBef>
              <a:buFont typeface="Arial"/>
              <a:buChar char="–"/>
              <a:defRPr sz="3333" kern="1200">
                <a:solidFill>
                  <a:schemeClr val="tx1"/>
                </a:solidFill>
                <a:latin typeface="Segoe UI" panose="020B0502040204020203" pitchFamily="34" charset="0"/>
                <a:ea typeface="+mn-ea"/>
                <a:cs typeface="Segoe UI" panose="020B0502040204020203" pitchFamily="34" charset="0"/>
              </a:defRPr>
            </a:lvl2pPr>
            <a:lvl3pPr marL="1360491" indent="-272098" algn="l" defTabSz="544196" rtl="0" eaLnBrk="1" latinLnBrk="0" hangingPunct="1">
              <a:spcBef>
                <a:spcPct val="20000"/>
              </a:spcBef>
              <a:buFont typeface="Arial"/>
              <a:buChar char="•"/>
              <a:defRPr sz="2843" kern="1200">
                <a:solidFill>
                  <a:schemeClr val="tx1"/>
                </a:solidFill>
                <a:latin typeface="Segoe UI" panose="020B0502040204020203" pitchFamily="34" charset="0"/>
                <a:ea typeface="+mn-ea"/>
                <a:cs typeface="Segoe UI" panose="020B0502040204020203" pitchFamily="34" charset="0"/>
              </a:defRPr>
            </a:lvl3pPr>
            <a:lvl4pPr marL="1904687"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4pPr>
            <a:lvl5pPr marL="2448883"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5pPr>
            <a:lvl6pPr marL="2993078" indent="-272098" algn="l" defTabSz="544196" rtl="0" eaLnBrk="1" latinLnBrk="0" hangingPunct="1">
              <a:spcBef>
                <a:spcPct val="20000"/>
              </a:spcBef>
              <a:buFont typeface="Arial"/>
              <a:buChar char="•"/>
              <a:defRPr sz="2353" kern="1200">
                <a:solidFill>
                  <a:schemeClr val="tx1"/>
                </a:solidFill>
                <a:latin typeface="+mn-lt"/>
                <a:ea typeface="+mn-ea"/>
                <a:cs typeface="+mn-cs"/>
              </a:defRPr>
            </a:lvl6pPr>
            <a:lvl7pPr marL="3537275" indent="-272098" algn="l" defTabSz="544196" rtl="0" eaLnBrk="1" latinLnBrk="0" hangingPunct="1">
              <a:spcBef>
                <a:spcPct val="20000"/>
              </a:spcBef>
              <a:buFont typeface="Arial"/>
              <a:buChar char="•"/>
              <a:defRPr sz="2353" kern="1200">
                <a:solidFill>
                  <a:schemeClr val="tx1"/>
                </a:solidFill>
                <a:latin typeface="+mn-lt"/>
                <a:ea typeface="+mn-ea"/>
                <a:cs typeface="+mn-cs"/>
              </a:defRPr>
            </a:lvl7pPr>
            <a:lvl8pPr marL="4081471" indent="-272098" algn="l" defTabSz="544196" rtl="0" eaLnBrk="1" latinLnBrk="0" hangingPunct="1">
              <a:spcBef>
                <a:spcPct val="20000"/>
              </a:spcBef>
              <a:buFont typeface="Arial"/>
              <a:buChar char="•"/>
              <a:defRPr sz="2353" kern="1200">
                <a:solidFill>
                  <a:schemeClr val="tx1"/>
                </a:solidFill>
                <a:latin typeface="+mn-lt"/>
                <a:ea typeface="+mn-ea"/>
                <a:cs typeface="+mn-cs"/>
              </a:defRPr>
            </a:lvl8pPr>
            <a:lvl9pPr marL="4625667" indent="-272098" algn="l" defTabSz="544196" rtl="0" eaLnBrk="1" latinLnBrk="0" hangingPunct="1">
              <a:spcBef>
                <a:spcPct val="20000"/>
              </a:spcBef>
              <a:buFont typeface="Arial"/>
              <a:buChar char="•"/>
              <a:defRPr sz="2353" kern="1200">
                <a:solidFill>
                  <a:schemeClr val="tx1"/>
                </a:solidFill>
                <a:latin typeface="+mn-lt"/>
                <a:ea typeface="+mn-ea"/>
                <a:cs typeface="+mn-cs"/>
              </a:defRPr>
            </a:lvl9pPr>
          </a:lstStyle>
          <a:p>
            <a:pPr marL="0" indent="0" defTabSz="543987">
              <a:spcBef>
                <a:spcPts val="0"/>
              </a:spcBef>
              <a:buClr>
                <a:srgbClr val="EB4723"/>
              </a:buClr>
              <a:buNone/>
            </a:pPr>
            <a:r>
              <a:rPr lang="pt-PT" sz="1400" b="1" dirty="0">
                <a:solidFill>
                  <a:srgbClr val="F05527"/>
                </a:solidFill>
                <a:ea typeface="Helvetica Neue Light" charset="0"/>
              </a:rPr>
              <a:t>Sandro Pereira</a:t>
            </a:r>
            <a:endParaRPr lang="pt-PT" sz="1400" dirty="0">
              <a:solidFill>
                <a:srgbClr val="000000"/>
              </a:solidFill>
              <a:ea typeface="Helvetica Neue Light" charset="0"/>
            </a:endParaRPr>
          </a:p>
          <a:p>
            <a:pPr marL="400107" indent="-400107" defTabSz="543987">
              <a:buClr>
                <a:srgbClr val="EB4723"/>
              </a:buClr>
              <a:buFont typeface="Wingdings" panose="05000000000000000000" pitchFamily="2" charset="2"/>
              <a:buChar char="v"/>
            </a:pPr>
            <a:r>
              <a:rPr lang="pt-PT" sz="1400" dirty="0">
                <a:solidFill>
                  <a:srgbClr val="000000"/>
                </a:solidFill>
              </a:rPr>
              <a:t>sandro.pereira@devscope.net</a:t>
            </a:r>
          </a:p>
          <a:p>
            <a:pPr marL="400107" indent="-400107" defTabSz="543987">
              <a:buClr>
                <a:srgbClr val="EB4723"/>
              </a:buClr>
              <a:buFont typeface="Wingdings" panose="05000000000000000000" pitchFamily="2" charset="2"/>
              <a:buChar char="v"/>
            </a:pPr>
            <a:r>
              <a:rPr lang="pt-PT" sz="1400" dirty="0">
                <a:solidFill>
                  <a:srgbClr val="000000"/>
                </a:solidFill>
              </a:rPr>
              <a:t>linkedin.com/in/</a:t>
            </a:r>
            <a:r>
              <a:rPr lang="pt-PT" sz="1400" dirty="0" err="1">
                <a:solidFill>
                  <a:srgbClr val="000000"/>
                </a:solidFill>
              </a:rPr>
              <a:t>sandropereira</a:t>
            </a:r>
            <a:endParaRPr lang="pt-PT" sz="1400" dirty="0">
              <a:solidFill>
                <a:srgbClr val="000000"/>
              </a:solidFill>
            </a:endParaRPr>
          </a:p>
          <a:p>
            <a:pPr marL="400107" indent="-400107" defTabSz="543987">
              <a:buClr>
                <a:srgbClr val="EB4723"/>
              </a:buClr>
              <a:buFont typeface="Wingdings" panose="05000000000000000000" pitchFamily="2" charset="2"/>
              <a:buChar char="v"/>
            </a:pPr>
            <a:r>
              <a:rPr lang="pt-PT" sz="1400" dirty="0">
                <a:solidFill>
                  <a:srgbClr val="000000"/>
                </a:solidFill>
              </a:rPr>
              <a:t>@sandro_asp  </a:t>
            </a:r>
          </a:p>
          <a:p>
            <a:pPr marL="400107" indent="-400107" defTabSz="543987">
              <a:buClr>
                <a:srgbClr val="EB4723"/>
              </a:buClr>
              <a:buFont typeface="Wingdings" panose="05000000000000000000" pitchFamily="2" charset="2"/>
              <a:buChar char="v"/>
            </a:pPr>
            <a:r>
              <a:rPr lang="pt-PT" sz="1400" dirty="0">
                <a:solidFill>
                  <a:srgbClr val="000000"/>
                </a:solidFill>
              </a:rPr>
              <a:t>https://blog.sandro-pereira.com/</a:t>
            </a:r>
          </a:p>
        </p:txBody>
      </p:sp>
      <p:pic>
        <p:nvPicPr>
          <p:cNvPr id="11" name="Picture 10">
            <a:extLst>
              <a:ext uri="{FF2B5EF4-FFF2-40B4-BE49-F238E27FC236}">
                <a16:creationId xmlns:a16="http://schemas.microsoft.com/office/drawing/2014/main" id="{39A93659-817D-41BC-93CE-0C2E1AD56AB3}"/>
              </a:ext>
            </a:extLst>
          </p:cNvPr>
          <p:cNvPicPr>
            <a:picLocks noChangeAspect="1"/>
          </p:cNvPicPr>
          <p:nvPr/>
        </p:nvPicPr>
        <p:blipFill>
          <a:blip r:embed="rId3"/>
          <a:stretch>
            <a:fillRect/>
          </a:stretch>
        </p:blipFill>
        <p:spPr>
          <a:xfrm>
            <a:off x="11013481" y="5840861"/>
            <a:ext cx="740833" cy="740833"/>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461" y="487"/>
            <a:ext cx="5761539" cy="5761539"/>
          </a:xfrm>
          <a:prstGeom prst="rect">
            <a:avLst/>
          </a:prstGeom>
        </p:spPr>
      </p:pic>
      <p:sp>
        <p:nvSpPr>
          <p:cNvPr id="9" name="Rectangle 8"/>
          <p:cNvSpPr/>
          <p:nvPr/>
        </p:nvSpPr>
        <p:spPr>
          <a:xfrm>
            <a:off x="3320" y="6018346"/>
            <a:ext cx="12185365" cy="846178"/>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5" rtl="0" eaLnBrk="1" fontAlgn="auto" latinLnBrk="0" hangingPunct="1">
              <a:lnSpc>
                <a:spcPct val="100000"/>
              </a:lnSpc>
              <a:spcBef>
                <a:spcPts val="0"/>
              </a:spcBef>
              <a:spcAft>
                <a:spcPts val="0"/>
              </a:spcAft>
              <a:buClrTx/>
              <a:buSzTx/>
              <a:buFontTx/>
              <a:buNone/>
              <a:tabLst/>
              <a:defRPr/>
            </a:pPr>
            <a:endParaRPr kumimoji="0" lang="en-AU" sz="2398" b="0" i="0" u="none" strike="noStrike" kern="1200" cap="none" spc="0" normalizeH="0" baseline="0" noProof="0">
              <a:ln>
                <a:noFill/>
              </a:ln>
              <a:solidFill>
                <a:srgbClr val="01A1DD"/>
              </a:solidFill>
              <a:effectLst/>
              <a:uLnTx/>
              <a:uFillTx/>
              <a:latin typeface="Segoe UI"/>
              <a:ea typeface="+mn-ea"/>
              <a:cs typeface="+mn-cs"/>
            </a:endParaRPr>
          </a:p>
        </p:txBody>
      </p:sp>
      <p:sp>
        <p:nvSpPr>
          <p:cNvPr id="4" name="Rectangle 3"/>
          <p:cNvSpPr/>
          <p:nvPr/>
        </p:nvSpPr>
        <p:spPr>
          <a:xfrm>
            <a:off x="3318" y="5806866"/>
            <a:ext cx="12185367" cy="863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5" rtl="0" eaLnBrk="1" fontAlgn="auto" latinLnBrk="0" hangingPunct="1">
              <a:lnSpc>
                <a:spcPct val="100000"/>
              </a:lnSpc>
              <a:spcBef>
                <a:spcPts val="0"/>
              </a:spcBef>
              <a:spcAft>
                <a:spcPts val="0"/>
              </a:spcAft>
              <a:buClrTx/>
              <a:buSzTx/>
              <a:buFontTx/>
              <a:buNone/>
              <a:tabLst/>
              <a:defRPr/>
            </a:pPr>
            <a:endParaRPr kumimoji="0" lang="en-AU" sz="2398" b="0" i="0" u="none" strike="noStrike" kern="1200" cap="none" spc="0" normalizeH="0" baseline="0" noProof="0">
              <a:ln>
                <a:noFill/>
              </a:ln>
              <a:solidFill>
                <a:prstClr val="white"/>
              </a:solidFill>
              <a:effectLst/>
              <a:uLnTx/>
              <a:uFillTx/>
              <a:latin typeface="Segoe UI"/>
              <a:ea typeface="+mn-ea"/>
              <a:cs typeface="+mn-cs"/>
            </a:endParaRPr>
          </a:p>
        </p:txBody>
      </p:sp>
      <p:sp>
        <p:nvSpPr>
          <p:cNvPr id="14" name="Subtitle 2"/>
          <p:cNvSpPr txBox="1">
            <a:spLocks/>
          </p:cNvSpPr>
          <p:nvPr/>
        </p:nvSpPr>
        <p:spPr>
          <a:xfrm>
            <a:off x="543382" y="1440578"/>
            <a:ext cx="5499480" cy="1973174"/>
          </a:xfrm>
          <a:prstGeom prst="rect">
            <a:avLst/>
          </a:prstGeom>
        </p:spPr>
        <p:txBody>
          <a:bodyPr vert="horz" lIns="121854" tIns="60926" rIns="121854" bIns="60926"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AU" sz="2000" b="1" i="0" u="none" strike="noStrike" kern="1200" cap="none" spc="0" normalizeH="0" baseline="0" noProof="0" dirty="0">
                <a:ln>
                  <a:noFill/>
                </a:ln>
                <a:solidFill>
                  <a:prstClr val="black"/>
                </a:solidFill>
                <a:effectLst/>
                <a:uLnTx/>
                <a:uFillTx/>
                <a:latin typeface="Montserrat Light" panose="00000400000000000000" charset="0"/>
              </a:rPr>
              <a:t>Head of Integration @DevScope</a:t>
            </a:r>
          </a:p>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prstClr val="black"/>
                </a:solidFill>
                <a:effectLst/>
                <a:uLnTx/>
                <a:uFillTx/>
                <a:latin typeface="Montserrat Light" panose="00000400000000000000" charset="0"/>
              </a:rPr>
              <a:t>Microsoft Azure MVP</a:t>
            </a:r>
          </a:p>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ontserrat Light" panose="00000400000000000000" charset="0"/>
                <a:hlinkClick r:id="rId4"/>
              </a:rPr>
              <a:t>sandro.pereira@devscope.net</a:t>
            </a:r>
            <a:r>
              <a:rPr kumimoji="0" lang="en-US" sz="2000" b="0" i="0" u="none" strike="noStrike" kern="1200" cap="none" spc="0" normalizeH="0" baseline="0" noProof="0" dirty="0">
                <a:ln>
                  <a:noFill/>
                </a:ln>
                <a:solidFill>
                  <a:prstClr val="black"/>
                </a:solidFill>
                <a:effectLst/>
                <a:uLnTx/>
                <a:uFillTx/>
                <a:latin typeface="Montserrat Light" panose="00000400000000000000" charset="0"/>
              </a:rPr>
              <a:t> </a:t>
            </a:r>
          </a:p>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1">
                <a:ln>
                  <a:noFill/>
                </a:ln>
                <a:solidFill>
                  <a:prstClr val="black"/>
                </a:solidFill>
                <a:effectLst/>
                <a:uLnTx/>
                <a:uFillTx/>
                <a:latin typeface="Montserrat Light" panose="00000400000000000000" charset="0"/>
              </a:rPr>
              <a:t>linkedin.com/in/sandropereira</a:t>
            </a:r>
          </a:p>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1">
                <a:ln>
                  <a:noFill/>
                </a:ln>
                <a:solidFill>
                  <a:prstClr val="black"/>
                </a:solidFill>
                <a:effectLst/>
                <a:uLnTx/>
                <a:uFillTx/>
                <a:latin typeface="Montserrat Light" panose="00000400000000000000" charset="0"/>
              </a:rPr>
              <a:t>@sandro_asp </a:t>
            </a:r>
          </a:p>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ontserrat Light" panose="00000400000000000000" charset="0"/>
                <a:hlinkClick r:id="rId5"/>
              </a:rPr>
              <a:t>https://blog.sandro-pereira.com/</a:t>
            </a:r>
            <a:endParaRPr kumimoji="0" lang="en-US" sz="2000" b="0" i="0" u="none" strike="noStrike" kern="1200" cap="none" spc="0" normalizeH="0" baseline="0" noProof="0" dirty="0">
              <a:ln>
                <a:noFill/>
              </a:ln>
              <a:solidFill>
                <a:prstClr val="black"/>
              </a:solidFill>
              <a:effectLst/>
              <a:uLnTx/>
              <a:uFillTx/>
              <a:latin typeface="Montserrat Light" panose="00000400000000000000" charset="0"/>
            </a:endParaRPr>
          </a:p>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ontserrat Light" panose="00000400000000000000" charset="0"/>
              </a:rPr>
              <a:t>Public speaker</a:t>
            </a:r>
          </a:p>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ontserrat Light" panose="00000400000000000000" charset="0"/>
              </a:rPr>
              <a:t>Father </a:t>
            </a:r>
          </a:p>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ontserrat Light" panose="00000400000000000000" charset="0"/>
              </a:rPr>
              <a:t>Book author: </a:t>
            </a:r>
            <a:r>
              <a:rPr kumimoji="0" lang="en-US" sz="2000" b="0" i="0" u="none" strike="noStrike" kern="1200" cap="none" spc="0" normalizeH="0" baseline="0" noProof="0" dirty="0">
                <a:ln>
                  <a:noFill/>
                </a:ln>
                <a:solidFill>
                  <a:prstClr val="black"/>
                </a:solidFill>
                <a:effectLst/>
                <a:uLnTx/>
                <a:uFillTx/>
                <a:latin typeface="Montserrat Light" panose="00000400000000000000" charset="0"/>
                <a:hlinkClick r:id="rId6"/>
              </a:rPr>
              <a:t>BizTalk Mapping Patterns and Best Practices</a:t>
            </a:r>
            <a:endParaRPr kumimoji="0" lang="en-US" sz="2000" b="0" i="0" u="none" strike="noStrike" kern="1200" cap="none" spc="0" normalizeH="0" baseline="0" noProof="0" dirty="0">
              <a:ln>
                <a:noFill/>
              </a:ln>
              <a:solidFill>
                <a:prstClr val="black"/>
              </a:solidFill>
              <a:effectLst/>
              <a:uLnTx/>
              <a:uFillTx/>
              <a:latin typeface="Montserrat Light" panose="00000400000000000000" charset="0"/>
            </a:endParaRPr>
          </a:p>
          <a:p>
            <a:pPr marL="342778" marR="0" lvl="0" indent="-342778" algn="l" defTabSz="914072"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398"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 name="Picture 2" descr="http://4.bp.blogspot.com/-OUfCsUCY3B4/VGgJCYMcsGI/AAAAAAAAIuQ/dyBpOE8ZilM/s230/mvp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1486" y="5318739"/>
            <a:ext cx="2189559" cy="10091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300" y="5820362"/>
            <a:ext cx="2510975" cy="641476"/>
          </a:xfrm>
          <a:prstGeom prst="rect">
            <a:avLst/>
          </a:prstGeom>
        </p:spPr>
      </p:pic>
      <p:sp>
        <p:nvSpPr>
          <p:cNvPr id="11" name="Text Placeholder 30"/>
          <p:cNvSpPr txBox="1">
            <a:spLocks/>
          </p:cNvSpPr>
          <p:nvPr/>
        </p:nvSpPr>
        <p:spPr>
          <a:xfrm>
            <a:off x="3669816" y="5801014"/>
            <a:ext cx="2903003" cy="821606"/>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213" rtl="0"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1200" cap="none" spc="0" normalizeH="0" baseline="0" noProof="0" dirty="0">
                <a:ln>
                  <a:noFill/>
                </a:ln>
                <a:solidFill>
                  <a:sysClr val="windowText" lastClr="000000"/>
                </a:solidFill>
                <a:effectLst/>
                <a:uLnTx/>
                <a:uFillTx/>
                <a:latin typeface="Montserrat Light" panose="00000400000000000000" charset="0"/>
              </a:rPr>
              <a:t>+351 223 751 350</a:t>
            </a:r>
          </a:p>
          <a:p>
            <a:pPr marL="0" marR="0" lvl="0" indent="0" algn="l" defTabSz="914213" rtl="0"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1200" cap="none" spc="0" normalizeH="0" baseline="0" noProof="0" dirty="0">
                <a:ln>
                  <a:noFill/>
                </a:ln>
                <a:solidFill>
                  <a:sysClr val="windowText" lastClr="000000"/>
                </a:solidFill>
                <a:effectLst/>
                <a:uLnTx/>
                <a:uFillTx/>
                <a:latin typeface="Montserrat Light" panose="00000400000000000000" charset="0"/>
              </a:rPr>
              <a:t>www.devscope.net</a:t>
            </a:r>
          </a:p>
        </p:txBody>
      </p:sp>
      <p:sp>
        <p:nvSpPr>
          <p:cNvPr id="13" name="Title 1">
            <a:extLst>
              <a:ext uri="{FF2B5EF4-FFF2-40B4-BE49-F238E27FC236}">
                <a16:creationId xmlns:a16="http://schemas.microsoft.com/office/drawing/2014/main" id="{B44889C3-D392-4C15-B45D-B6971A95DC36}"/>
              </a:ext>
            </a:extLst>
          </p:cNvPr>
          <p:cNvSpPr>
            <a:spLocks noGrp="1"/>
          </p:cNvSpPr>
          <p:nvPr>
            <p:ph type="title"/>
          </p:nvPr>
        </p:nvSpPr>
        <p:spPr>
          <a:xfrm>
            <a:off x="212932" y="162387"/>
            <a:ext cx="6381544" cy="1080207"/>
          </a:xfrm>
        </p:spPr>
        <p:txBody>
          <a:bodyPr/>
          <a:lstStyle/>
          <a:p>
            <a:r>
              <a:rPr lang="pt-PT" sz="6466" b="1" dirty="0">
                <a:latin typeface="HK Grotesk Light" panose="00000400000000000000" charset="0"/>
              </a:rPr>
              <a:t>Sandro Pereira</a:t>
            </a:r>
          </a:p>
        </p:txBody>
      </p:sp>
    </p:spTree>
    <p:extLst>
      <p:ext uri="{BB962C8B-B14F-4D97-AF65-F5344CB8AC3E}">
        <p14:creationId xmlns:p14="http://schemas.microsoft.com/office/powerpoint/2010/main" val="288041878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98E01A-7B97-4280-9959-F3B197B879AC}"/>
              </a:ext>
            </a:extLst>
          </p:cNvPr>
          <p:cNvPicPr>
            <a:picLocks noChangeAspect="1"/>
          </p:cNvPicPr>
          <p:nvPr/>
        </p:nvPicPr>
        <p:blipFill>
          <a:blip r:embed="rId2"/>
          <a:stretch>
            <a:fillRect/>
          </a:stretch>
        </p:blipFill>
        <p:spPr>
          <a:xfrm>
            <a:off x="2647950" y="1014125"/>
            <a:ext cx="6731008" cy="4481799"/>
          </a:xfrm>
          <a:prstGeom prst="rect">
            <a:avLst/>
          </a:prstGeom>
        </p:spPr>
      </p:pic>
      <p:sp>
        <p:nvSpPr>
          <p:cNvPr id="7" name="TextBox 5">
            <a:extLst>
              <a:ext uri="{FF2B5EF4-FFF2-40B4-BE49-F238E27FC236}">
                <a16:creationId xmlns:a16="http://schemas.microsoft.com/office/drawing/2014/main" id="{FC63E942-D0E5-4BCE-BA9B-D0268FA7CAE8}"/>
              </a:ext>
            </a:extLst>
          </p:cNvPr>
          <p:cNvSpPr txBox="1"/>
          <p:nvPr/>
        </p:nvSpPr>
        <p:spPr>
          <a:xfrm>
            <a:off x="609600" y="558936"/>
            <a:ext cx="10948514" cy="566309"/>
          </a:xfrm>
          <a:prstGeom prst="rect">
            <a:avLst/>
          </a:prstGeom>
        </p:spPr>
        <p:txBody>
          <a:bodyPr wrap="square" lIns="0" tIns="0" rIns="0" bIns="0" rtlCol="0" anchor="t">
            <a:spAutoFit/>
          </a:bodyPr>
          <a:lstStyle/>
          <a:p>
            <a:pPr algn="ctr" defTabSz="609630">
              <a:lnSpc>
                <a:spcPts val="4266"/>
              </a:lnSpc>
              <a:spcBef>
                <a:spcPct val="0"/>
              </a:spcBef>
            </a:pPr>
            <a:r>
              <a:rPr lang="en-US" sz="4266" dirty="0">
                <a:solidFill>
                  <a:srgbClr val="1D1C24"/>
                </a:solidFill>
                <a:latin typeface="HK Grotesk Light"/>
              </a:rPr>
              <a:t>BIZTALK SERVER 2020 STICKER</a:t>
            </a:r>
          </a:p>
        </p:txBody>
      </p:sp>
      <p:sp>
        <p:nvSpPr>
          <p:cNvPr id="8" name="TextBox 9">
            <a:extLst>
              <a:ext uri="{FF2B5EF4-FFF2-40B4-BE49-F238E27FC236}">
                <a16:creationId xmlns:a16="http://schemas.microsoft.com/office/drawing/2014/main" id="{24AD74E0-C400-43A5-80BF-D5DAD30272F1}"/>
              </a:ext>
            </a:extLst>
          </p:cNvPr>
          <p:cNvSpPr txBox="1"/>
          <p:nvPr/>
        </p:nvSpPr>
        <p:spPr>
          <a:xfrm>
            <a:off x="609600" y="5843875"/>
            <a:ext cx="10948514" cy="723916"/>
          </a:xfrm>
          <a:prstGeom prst="rect">
            <a:avLst/>
          </a:prstGeom>
        </p:spPr>
        <p:txBody>
          <a:bodyPr wrap="square" lIns="0" tIns="0" rIns="0" bIns="0" rtlCol="0" anchor="t">
            <a:spAutoFit/>
          </a:bodyPr>
          <a:lstStyle/>
          <a:p>
            <a:pPr algn="ctr" defTabSz="609630">
              <a:lnSpc>
                <a:spcPts val="3000"/>
              </a:lnSpc>
            </a:pPr>
            <a:r>
              <a:rPr lang="pt-PT" sz="1600" dirty="0">
                <a:latin typeface="Montserrat Light" panose="00000400000000000000" pitchFamily="2" charset="0"/>
                <a:hlinkClick r:id="rId3"/>
              </a:rPr>
              <a:t>https://github.com/sandroasp/BizTalk-Server-Logos-Stickers/tree/master/BTS2020/Lord-BizTalk-Darth-Vader</a:t>
            </a:r>
            <a:endParaRPr lang="pt-PT" sz="1600" dirty="0">
              <a:latin typeface="Montserrat Light" panose="00000400000000000000" pitchFamily="2" charset="0"/>
            </a:endParaRPr>
          </a:p>
          <a:p>
            <a:pPr algn="ctr" defTabSz="609630">
              <a:lnSpc>
                <a:spcPts val="3000"/>
              </a:lnSpc>
            </a:pPr>
            <a:r>
              <a:rPr lang="en-US" sz="1600" spc="100" dirty="0">
                <a:solidFill>
                  <a:srgbClr val="4D4A46"/>
                </a:solidFill>
                <a:latin typeface="Montserrat Light" panose="00000400000000000000" pitchFamily="2" charset="0"/>
                <a:hlinkClick r:id="rId4"/>
              </a:rPr>
              <a:t>https://aka.my/lyt</a:t>
            </a:r>
            <a:r>
              <a:rPr lang="en-US" sz="1600" spc="100" dirty="0">
                <a:solidFill>
                  <a:srgbClr val="4D4A46"/>
                </a:solidFill>
                <a:latin typeface="Montserrat Light" panose="00000400000000000000" pitchFamily="2" charset="0"/>
              </a:rPr>
              <a:t> </a:t>
            </a:r>
          </a:p>
        </p:txBody>
      </p:sp>
    </p:spTree>
    <p:extLst>
      <p:ext uri="{BB962C8B-B14F-4D97-AF65-F5344CB8AC3E}">
        <p14:creationId xmlns:p14="http://schemas.microsoft.com/office/powerpoint/2010/main" val="195052466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269" r="29269"/>
          <a:stretch>
            <a:fillRect/>
          </a:stretch>
        </p:blipFill>
        <p:spPr>
          <a:xfrm>
            <a:off x="6350572" y="0"/>
            <a:ext cx="4474869" cy="6858000"/>
          </a:xfrm>
          <a:prstGeom prst="rect">
            <a:avLst/>
          </a:prstGeom>
        </p:spPr>
      </p:pic>
      <p:sp>
        <p:nvSpPr>
          <p:cNvPr id="3" name="TextBox 3"/>
          <p:cNvSpPr txBox="1"/>
          <p:nvPr/>
        </p:nvSpPr>
        <p:spPr>
          <a:xfrm>
            <a:off x="486384" y="2371656"/>
            <a:ext cx="5252936" cy="2220673"/>
          </a:xfrm>
          <a:prstGeom prst="rect">
            <a:avLst/>
          </a:prstGeom>
        </p:spPr>
        <p:txBody>
          <a:bodyPr wrap="square" lIns="0" tIns="0" rIns="0" bIns="0" rtlCol="0" anchor="t">
            <a:spAutoFit/>
          </a:bodyPr>
          <a:lstStyle/>
          <a:p>
            <a:pPr defTabSz="609630">
              <a:lnSpc>
                <a:spcPts val="4267"/>
              </a:lnSpc>
            </a:pPr>
            <a:r>
              <a:rPr lang="en-US" sz="4267" dirty="0">
                <a:solidFill>
                  <a:srgbClr val="1D1C24"/>
                </a:solidFill>
                <a:latin typeface="HK Grotesk Light"/>
              </a:rPr>
              <a:t>WHY SHOULD YOU UPGRADE YOUR BIZTALK SERVER </a:t>
            </a:r>
            <a:r>
              <a:rPr lang="en-US" sz="4266" dirty="0">
                <a:solidFill>
                  <a:srgbClr val="1D1C24"/>
                </a:solidFill>
                <a:latin typeface="HK Grotesk Light"/>
              </a:rPr>
              <a:t>PLATFORM</a:t>
            </a:r>
            <a:r>
              <a:rPr lang="en-US" sz="4267" dirty="0">
                <a:solidFill>
                  <a:srgbClr val="1D1C24"/>
                </a:solidFill>
                <a:latin typeface="HK Grotesk Light"/>
              </a:rPr>
              <a:t>?</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5969000" y="294571"/>
            <a:ext cx="5397500" cy="2095500"/>
          </a:xfrm>
          <a:prstGeom prst="rect">
            <a:avLst/>
          </a:prstGeom>
          <a:solidFill>
            <a:srgbClr val="302E2C"/>
          </a:solidFill>
        </p:spPr>
      </p:sp>
      <p:sp>
        <p:nvSpPr>
          <p:cNvPr id="3" name="AutoShape 3"/>
          <p:cNvSpPr/>
          <p:nvPr/>
        </p:nvSpPr>
        <p:spPr>
          <a:xfrm>
            <a:off x="5842000" y="2358321"/>
            <a:ext cx="5397500" cy="2095500"/>
          </a:xfrm>
          <a:prstGeom prst="rect">
            <a:avLst/>
          </a:prstGeom>
          <a:solidFill>
            <a:srgbClr val="68B3C3"/>
          </a:solidFill>
        </p:spPr>
      </p:sp>
      <p:grpSp>
        <p:nvGrpSpPr>
          <p:cNvPr id="4" name="Group 4"/>
          <p:cNvGrpSpPr/>
          <p:nvPr/>
        </p:nvGrpSpPr>
        <p:grpSpPr>
          <a:xfrm>
            <a:off x="6413367" y="2758014"/>
            <a:ext cx="4254767" cy="1094322"/>
            <a:chOff x="0" y="-57151"/>
            <a:chExt cx="8509533" cy="2188644"/>
          </a:xfrm>
        </p:grpSpPr>
        <p:sp>
          <p:nvSpPr>
            <p:cNvPr id="5" name="TextBox 5"/>
            <p:cNvSpPr txBox="1"/>
            <p:nvPr/>
          </p:nvSpPr>
          <p:spPr>
            <a:xfrm>
              <a:off x="0" y="-57151"/>
              <a:ext cx="8509533" cy="655436"/>
            </a:xfrm>
            <a:prstGeom prst="rect">
              <a:avLst/>
            </a:prstGeom>
          </p:spPr>
          <p:txBody>
            <a:bodyPr lIns="0" tIns="0" rIns="0" bIns="0" rtlCol="0" anchor="t">
              <a:spAutoFit/>
            </a:bodyPr>
            <a:lstStyle/>
            <a:p>
              <a:pPr algn="ctr" defTabSz="609630">
                <a:lnSpc>
                  <a:spcPts val="2800"/>
                </a:lnSpc>
              </a:pPr>
              <a:r>
                <a:rPr lang="en-US" sz="2000" spc="300">
                  <a:solidFill>
                    <a:srgbClr val="F2F4F3"/>
                  </a:solidFill>
                  <a:latin typeface="Montserrat Light"/>
                </a:rPr>
                <a:t>FEATURE PACKS</a:t>
              </a:r>
            </a:p>
          </p:txBody>
        </p:sp>
        <p:sp>
          <p:nvSpPr>
            <p:cNvPr id="6" name="TextBox 6"/>
            <p:cNvSpPr txBox="1"/>
            <p:nvPr/>
          </p:nvSpPr>
          <p:spPr>
            <a:xfrm>
              <a:off x="0" y="791767"/>
              <a:ext cx="8509533" cy="1339726"/>
            </a:xfrm>
            <a:prstGeom prst="rect">
              <a:avLst/>
            </a:prstGeom>
          </p:spPr>
          <p:txBody>
            <a:bodyPr lIns="0" tIns="0" rIns="0" bIns="0" rtlCol="0" anchor="t">
              <a:spAutoFit/>
            </a:bodyPr>
            <a:lstStyle/>
            <a:p>
              <a:pPr algn="ctr" defTabSz="609630">
                <a:lnSpc>
                  <a:spcPts val="1800"/>
                </a:lnSpc>
              </a:pPr>
              <a:r>
                <a:rPr lang="en-US" sz="1200">
                  <a:solidFill>
                    <a:srgbClr val="F2F4F3"/>
                  </a:solidFill>
                  <a:latin typeface="Montserrat Light"/>
                </a:rPr>
                <a:t>The ability to have new features thru Feature Packs without having to migrate your BizTalk Server platform to a new version </a:t>
              </a:r>
            </a:p>
          </p:txBody>
        </p:sp>
      </p:grpSp>
      <p:sp>
        <p:nvSpPr>
          <p:cNvPr id="7" name="AutoShape 7"/>
          <p:cNvSpPr/>
          <p:nvPr/>
        </p:nvSpPr>
        <p:spPr>
          <a:xfrm>
            <a:off x="825500" y="548571"/>
            <a:ext cx="5397500" cy="2095500"/>
          </a:xfrm>
          <a:prstGeom prst="rect">
            <a:avLst/>
          </a:prstGeom>
          <a:solidFill>
            <a:srgbClr val="8ABF41"/>
          </a:solidFill>
        </p:spPr>
      </p:sp>
      <p:sp>
        <p:nvSpPr>
          <p:cNvPr id="8" name="AutoShape 8"/>
          <p:cNvSpPr/>
          <p:nvPr/>
        </p:nvSpPr>
        <p:spPr>
          <a:xfrm>
            <a:off x="571500" y="2517071"/>
            <a:ext cx="5397500" cy="2095500"/>
          </a:xfrm>
          <a:prstGeom prst="rect">
            <a:avLst/>
          </a:prstGeom>
          <a:solidFill>
            <a:srgbClr val="302E2C"/>
          </a:solidFill>
        </p:spPr>
      </p:sp>
      <p:grpSp>
        <p:nvGrpSpPr>
          <p:cNvPr id="9" name="Group 9"/>
          <p:cNvGrpSpPr/>
          <p:nvPr/>
        </p:nvGrpSpPr>
        <p:grpSpPr>
          <a:xfrm>
            <a:off x="1142867" y="2900392"/>
            <a:ext cx="4254767" cy="1325155"/>
            <a:chOff x="0" y="-57151"/>
            <a:chExt cx="8509533" cy="2650309"/>
          </a:xfrm>
        </p:grpSpPr>
        <p:sp>
          <p:nvSpPr>
            <p:cNvPr id="10" name="TextBox 10"/>
            <p:cNvSpPr txBox="1"/>
            <p:nvPr/>
          </p:nvSpPr>
          <p:spPr>
            <a:xfrm>
              <a:off x="0" y="-57151"/>
              <a:ext cx="8509533" cy="655436"/>
            </a:xfrm>
            <a:prstGeom prst="rect">
              <a:avLst/>
            </a:prstGeom>
          </p:spPr>
          <p:txBody>
            <a:bodyPr lIns="0" tIns="0" rIns="0" bIns="0" rtlCol="0" anchor="t">
              <a:spAutoFit/>
            </a:bodyPr>
            <a:lstStyle/>
            <a:p>
              <a:pPr algn="ctr" defTabSz="609630">
                <a:lnSpc>
                  <a:spcPts val="2800"/>
                </a:lnSpc>
              </a:pPr>
              <a:r>
                <a:rPr lang="en-US" sz="2000" spc="300">
                  <a:solidFill>
                    <a:srgbClr val="F2F4F3"/>
                  </a:solidFill>
                  <a:latin typeface="Montserrat Light"/>
                </a:rPr>
                <a:t>NEW FEATURES</a:t>
              </a:r>
            </a:p>
          </p:txBody>
        </p:sp>
        <p:sp>
          <p:nvSpPr>
            <p:cNvPr id="11" name="TextBox 11"/>
            <p:cNvSpPr txBox="1"/>
            <p:nvPr/>
          </p:nvSpPr>
          <p:spPr>
            <a:xfrm>
              <a:off x="0" y="791767"/>
              <a:ext cx="8509533" cy="1801391"/>
            </a:xfrm>
            <a:prstGeom prst="rect">
              <a:avLst/>
            </a:prstGeom>
          </p:spPr>
          <p:txBody>
            <a:bodyPr lIns="0" tIns="0" rIns="0" bIns="0" rtlCol="0" anchor="t">
              <a:spAutoFit/>
            </a:bodyPr>
            <a:lstStyle/>
            <a:p>
              <a:pPr algn="ctr" defTabSz="609630">
                <a:lnSpc>
                  <a:spcPts val="1800"/>
                </a:lnSpc>
              </a:pPr>
              <a:r>
                <a:rPr lang="en-US" sz="1200">
                  <a:solidFill>
                    <a:srgbClr val="F2F4F3"/>
                  </a:solidFill>
                  <a:latin typeface="Montserrat Light"/>
                </a:rPr>
                <a:t>Better features for Hybrid Integration</a:t>
              </a:r>
            </a:p>
            <a:p>
              <a:pPr algn="ctr" defTabSz="609630">
                <a:lnSpc>
                  <a:spcPts val="1800"/>
                </a:lnSpc>
              </a:pPr>
              <a:r>
                <a:rPr lang="en-US" sz="1200">
                  <a:solidFill>
                    <a:srgbClr val="F2F4F3"/>
                  </a:solidFill>
                  <a:latin typeface="Montserrat Light"/>
                </a:rPr>
                <a:t>Application Lifecycle Management with VSTS</a:t>
              </a:r>
            </a:p>
            <a:p>
              <a:pPr algn="ctr" defTabSz="609630">
                <a:lnSpc>
                  <a:spcPts val="1800"/>
                </a:lnSpc>
              </a:pPr>
              <a:r>
                <a:rPr lang="en-US" sz="1200">
                  <a:solidFill>
                    <a:srgbClr val="F2F4F3"/>
                  </a:solidFill>
                  <a:latin typeface="Montserrat Light"/>
                </a:rPr>
                <a:t>Privacy/Security (Always Encrypted, TLS1.2)</a:t>
              </a:r>
            </a:p>
            <a:p>
              <a:pPr algn="ctr" defTabSz="609630">
                <a:lnSpc>
                  <a:spcPts val="1800"/>
                </a:lnSpc>
              </a:pPr>
              <a:r>
                <a:rPr lang="en-US" sz="1200">
                  <a:solidFill>
                    <a:srgbClr val="F2F4F3"/>
                  </a:solidFill>
                  <a:latin typeface="Montserrat Light"/>
                </a:rPr>
                <a:t>XSLT 3.0</a:t>
              </a:r>
            </a:p>
          </p:txBody>
        </p:sp>
      </p:grpSp>
      <p:sp>
        <p:nvSpPr>
          <p:cNvPr id="12" name="AutoShape 12"/>
          <p:cNvSpPr/>
          <p:nvPr/>
        </p:nvSpPr>
        <p:spPr>
          <a:xfrm>
            <a:off x="5969000" y="4231571"/>
            <a:ext cx="5397500" cy="2154536"/>
          </a:xfrm>
          <a:prstGeom prst="rect">
            <a:avLst/>
          </a:prstGeom>
          <a:solidFill>
            <a:srgbClr val="302E2C"/>
          </a:solidFill>
        </p:spPr>
      </p:sp>
      <p:sp>
        <p:nvSpPr>
          <p:cNvPr id="13" name="AutoShape 13"/>
          <p:cNvSpPr/>
          <p:nvPr/>
        </p:nvSpPr>
        <p:spPr>
          <a:xfrm>
            <a:off x="825500" y="4467929"/>
            <a:ext cx="5397500" cy="2095500"/>
          </a:xfrm>
          <a:prstGeom prst="rect">
            <a:avLst/>
          </a:prstGeom>
          <a:solidFill>
            <a:srgbClr val="68B3C3"/>
          </a:solidFill>
        </p:spPr>
      </p:sp>
      <p:grpSp>
        <p:nvGrpSpPr>
          <p:cNvPr id="14" name="Group 14"/>
          <p:cNvGrpSpPr/>
          <p:nvPr/>
        </p:nvGrpSpPr>
        <p:grpSpPr>
          <a:xfrm>
            <a:off x="1396867" y="5074494"/>
            <a:ext cx="4254767" cy="863488"/>
            <a:chOff x="0" y="-57149"/>
            <a:chExt cx="8509533" cy="1726976"/>
          </a:xfrm>
        </p:grpSpPr>
        <p:sp>
          <p:nvSpPr>
            <p:cNvPr id="15" name="TextBox 15"/>
            <p:cNvSpPr txBox="1"/>
            <p:nvPr/>
          </p:nvSpPr>
          <p:spPr>
            <a:xfrm>
              <a:off x="0" y="-57149"/>
              <a:ext cx="8509533" cy="655436"/>
            </a:xfrm>
            <a:prstGeom prst="rect">
              <a:avLst/>
            </a:prstGeom>
          </p:spPr>
          <p:txBody>
            <a:bodyPr lIns="0" tIns="0" rIns="0" bIns="0" rtlCol="0" anchor="t">
              <a:spAutoFit/>
            </a:bodyPr>
            <a:lstStyle/>
            <a:p>
              <a:pPr algn="ctr" defTabSz="609630">
                <a:lnSpc>
                  <a:spcPts val="2800"/>
                </a:lnSpc>
              </a:pPr>
              <a:r>
                <a:rPr lang="en-US" sz="2000" spc="300">
                  <a:solidFill>
                    <a:srgbClr val="F2F4F3"/>
                  </a:solidFill>
                  <a:latin typeface="Montserrat Light"/>
                </a:rPr>
                <a:t>MOVE TO CLOUD</a:t>
              </a:r>
            </a:p>
          </p:txBody>
        </p:sp>
        <p:sp>
          <p:nvSpPr>
            <p:cNvPr id="16" name="TextBox 16"/>
            <p:cNvSpPr txBox="1"/>
            <p:nvPr/>
          </p:nvSpPr>
          <p:spPr>
            <a:xfrm>
              <a:off x="0" y="791765"/>
              <a:ext cx="8509533" cy="878062"/>
            </a:xfrm>
            <a:prstGeom prst="rect">
              <a:avLst/>
            </a:prstGeom>
          </p:spPr>
          <p:txBody>
            <a:bodyPr lIns="0" tIns="0" rIns="0" bIns="0" rtlCol="0" anchor="t">
              <a:spAutoFit/>
            </a:bodyPr>
            <a:lstStyle/>
            <a:p>
              <a:pPr algn="ctr" defTabSz="609630">
                <a:lnSpc>
                  <a:spcPts val="1800"/>
                </a:lnSpc>
              </a:pPr>
              <a:r>
                <a:rPr lang="en-US" sz="1200">
                  <a:solidFill>
                    <a:srgbClr val="F2F4F3"/>
                  </a:solidFill>
                  <a:latin typeface="Montserrat Light"/>
                </a:rPr>
                <a:t>The ability to run BizTalk Server on the cloud as IaaS</a:t>
              </a:r>
            </a:p>
            <a:p>
              <a:pPr algn="ctr" defTabSz="609630">
                <a:lnSpc>
                  <a:spcPts val="1800"/>
                </a:lnSpc>
              </a:pPr>
              <a:r>
                <a:rPr lang="en-US" sz="1200">
                  <a:solidFill>
                    <a:srgbClr val="F2F4F3"/>
                  </a:solidFill>
                  <a:latin typeface="Montserrat Light"/>
                </a:rPr>
                <a:t>(BizTalk Server VM running on Azure)</a:t>
              </a:r>
            </a:p>
          </p:txBody>
        </p:sp>
      </p:grpSp>
      <p:grpSp>
        <p:nvGrpSpPr>
          <p:cNvPr id="17" name="Group 17"/>
          <p:cNvGrpSpPr/>
          <p:nvPr/>
        </p:nvGrpSpPr>
        <p:grpSpPr>
          <a:xfrm>
            <a:off x="6540367" y="396905"/>
            <a:ext cx="4254767" cy="1899481"/>
            <a:chOff x="0" y="-47625"/>
            <a:chExt cx="8509533" cy="3798960"/>
          </a:xfrm>
        </p:grpSpPr>
        <p:sp>
          <p:nvSpPr>
            <p:cNvPr id="18" name="TextBox 18"/>
            <p:cNvSpPr txBox="1"/>
            <p:nvPr/>
          </p:nvSpPr>
          <p:spPr>
            <a:xfrm>
              <a:off x="0" y="-47625"/>
              <a:ext cx="8509533" cy="1373581"/>
            </a:xfrm>
            <a:prstGeom prst="rect">
              <a:avLst/>
            </a:prstGeom>
          </p:spPr>
          <p:txBody>
            <a:bodyPr lIns="0" tIns="0" rIns="0" bIns="0" rtlCol="0" anchor="t">
              <a:spAutoFit/>
            </a:bodyPr>
            <a:lstStyle/>
            <a:p>
              <a:pPr algn="ctr" defTabSz="609630">
                <a:lnSpc>
                  <a:spcPts val="2799"/>
                </a:lnSpc>
              </a:pPr>
              <a:r>
                <a:rPr lang="en-US" sz="2000" spc="300" dirty="0">
                  <a:solidFill>
                    <a:srgbClr val="F2F4F3"/>
                  </a:solidFill>
                  <a:latin typeface="Montserrat Light"/>
                </a:rPr>
                <a:t>ENVIRONMENTAL</a:t>
              </a:r>
            </a:p>
            <a:p>
              <a:pPr algn="ctr" defTabSz="609630">
                <a:lnSpc>
                  <a:spcPts val="2800"/>
                </a:lnSpc>
              </a:pPr>
              <a:r>
                <a:rPr lang="en-US" sz="2000" spc="300" dirty="0">
                  <a:solidFill>
                    <a:srgbClr val="F2F4F3"/>
                  </a:solidFill>
                  <a:latin typeface="Montserrat Light"/>
                </a:rPr>
                <a:t>CONSTRAINTS</a:t>
              </a:r>
            </a:p>
          </p:txBody>
        </p:sp>
        <p:sp>
          <p:nvSpPr>
            <p:cNvPr id="19" name="TextBox 19"/>
            <p:cNvSpPr txBox="1"/>
            <p:nvPr/>
          </p:nvSpPr>
          <p:spPr>
            <a:xfrm>
              <a:off x="0" y="1488280"/>
              <a:ext cx="8509533" cy="2263055"/>
            </a:xfrm>
            <a:prstGeom prst="rect">
              <a:avLst/>
            </a:prstGeom>
          </p:spPr>
          <p:txBody>
            <a:bodyPr lIns="0" tIns="0" rIns="0" bIns="0" rtlCol="0" anchor="t">
              <a:spAutoFit/>
            </a:bodyPr>
            <a:lstStyle/>
            <a:p>
              <a:pPr algn="ctr" defTabSz="609630">
                <a:lnSpc>
                  <a:spcPts val="1800"/>
                </a:lnSpc>
              </a:pPr>
              <a:r>
                <a:rPr lang="en-US" sz="1200">
                  <a:solidFill>
                    <a:srgbClr val="F2F4F3"/>
                  </a:solidFill>
                  <a:latin typeface="Montserrat Light"/>
                </a:rPr>
                <a:t>BizTalk Server heavily depends on the performance of SQL Server and Windows Server itself. So moving to the latest platform should provide considerable performance gain (depending on the scenario) on the same application code base.</a:t>
              </a:r>
            </a:p>
          </p:txBody>
        </p:sp>
      </p:grpSp>
      <p:pic>
        <p:nvPicPr>
          <p:cNvPr id="20" name="Picture 20"/>
          <p:cNvPicPr>
            <a:picLocks noChangeAspect="1"/>
          </p:cNvPicPr>
          <p:nvPr/>
        </p:nvPicPr>
        <p:blipFill>
          <a:blip r:embed="rId2"/>
          <a:srcRect/>
          <a:stretch>
            <a:fillRect/>
          </a:stretch>
        </p:blipFill>
        <p:spPr>
          <a:xfrm rot="-8825548">
            <a:off x="10425561" y="146647"/>
            <a:ext cx="1272544" cy="585370"/>
          </a:xfrm>
          <a:prstGeom prst="rect">
            <a:avLst/>
          </a:prstGeom>
        </p:spPr>
      </p:pic>
      <p:pic>
        <p:nvPicPr>
          <p:cNvPr id="21" name="Picture 21"/>
          <p:cNvPicPr>
            <a:picLocks noChangeAspect="1"/>
          </p:cNvPicPr>
          <p:nvPr/>
        </p:nvPicPr>
        <p:blipFill>
          <a:blip r:embed="rId3"/>
          <a:srcRect/>
          <a:stretch>
            <a:fillRect/>
          </a:stretch>
        </p:blipFill>
        <p:spPr>
          <a:xfrm rot="-3962001">
            <a:off x="10526470" y="4044646"/>
            <a:ext cx="1443334" cy="627850"/>
          </a:xfrm>
          <a:prstGeom prst="rect">
            <a:avLst/>
          </a:prstGeom>
        </p:spPr>
      </p:pic>
      <p:grpSp>
        <p:nvGrpSpPr>
          <p:cNvPr id="22" name="Group 22"/>
          <p:cNvGrpSpPr/>
          <p:nvPr/>
        </p:nvGrpSpPr>
        <p:grpSpPr>
          <a:xfrm>
            <a:off x="1396867" y="1155135"/>
            <a:ext cx="4254767" cy="863488"/>
            <a:chOff x="0" y="-57149"/>
            <a:chExt cx="8509533" cy="1726976"/>
          </a:xfrm>
        </p:grpSpPr>
        <p:sp>
          <p:nvSpPr>
            <p:cNvPr id="23" name="TextBox 23"/>
            <p:cNvSpPr txBox="1"/>
            <p:nvPr/>
          </p:nvSpPr>
          <p:spPr>
            <a:xfrm>
              <a:off x="0" y="-57149"/>
              <a:ext cx="8509533" cy="655436"/>
            </a:xfrm>
            <a:prstGeom prst="rect">
              <a:avLst/>
            </a:prstGeom>
          </p:spPr>
          <p:txBody>
            <a:bodyPr lIns="0" tIns="0" rIns="0" bIns="0" rtlCol="0" anchor="t">
              <a:spAutoFit/>
            </a:bodyPr>
            <a:lstStyle/>
            <a:p>
              <a:pPr algn="ctr" defTabSz="609630">
                <a:lnSpc>
                  <a:spcPts val="2800"/>
                </a:lnSpc>
              </a:pPr>
              <a:r>
                <a:rPr lang="en-US" sz="2000" spc="300" dirty="0">
                  <a:solidFill>
                    <a:srgbClr val="F2F4F3"/>
                  </a:solidFill>
                  <a:latin typeface="Montserrat Light"/>
                </a:rPr>
                <a:t>LOST OF SUPPORT</a:t>
              </a:r>
            </a:p>
          </p:txBody>
        </p:sp>
        <p:sp>
          <p:nvSpPr>
            <p:cNvPr id="24" name="TextBox 24"/>
            <p:cNvSpPr txBox="1"/>
            <p:nvPr/>
          </p:nvSpPr>
          <p:spPr>
            <a:xfrm>
              <a:off x="0" y="791765"/>
              <a:ext cx="8509533" cy="878062"/>
            </a:xfrm>
            <a:prstGeom prst="rect">
              <a:avLst/>
            </a:prstGeom>
          </p:spPr>
          <p:txBody>
            <a:bodyPr lIns="0" tIns="0" rIns="0" bIns="0" rtlCol="0" anchor="t">
              <a:spAutoFit/>
            </a:bodyPr>
            <a:lstStyle/>
            <a:p>
              <a:pPr algn="ctr" defTabSz="609630">
                <a:lnSpc>
                  <a:spcPts val="1800"/>
                </a:lnSpc>
              </a:pPr>
              <a:r>
                <a:rPr lang="en-US" sz="1200" dirty="0">
                  <a:solidFill>
                    <a:srgbClr val="F2F4F3"/>
                  </a:solidFill>
                  <a:latin typeface="Montserrat Light"/>
                </a:rPr>
                <a:t>Nearing end of life (EOF) mainstream support.</a:t>
              </a:r>
            </a:p>
            <a:p>
              <a:pPr algn="ctr" defTabSz="609630">
                <a:lnSpc>
                  <a:spcPts val="1800"/>
                </a:lnSpc>
              </a:pPr>
              <a:r>
                <a:rPr lang="en-US" sz="1200" dirty="0">
                  <a:solidFill>
                    <a:srgbClr val="F2F4F3"/>
                  </a:solidFill>
                  <a:latin typeface="Montserrat Light"/>
                </a:rPr>
                <a:t>Lifecycle for BizTalk Server, HIS, OS and SQL Server</a:t>
              </a:r>
            </a:p>
          </p:txBody>
        </p:sp>
      </p:grpSp>
      <p:pic>
        <p:nvPicPr>
          <p:cNvPr id="25" name="Picture 25"/>
          <p:cNvPicPr>
            <a:picLocks noChangeAspect="1"/>
          </p:cNvPicPr>
          <p:nvPr/>
        </p:nvPicPr>
        <p:blipFill>
          <a:blip r:embed="rId2"/>
          <a:srcRect/>
          <a:stretch>
            <a:fillRect/>
          </a:stretch>
        </p:blipFill>
        <p:spPr>
          <a:xfrm rot="2700000">
            <a:off x="103723" y="4329764"/>
            <a:ext cx="1272544" cy="585370"/>
          </a:xfrm>
          <a:prstGeom prst="rect">
            <a:avLst/>
          </a:prstGeom>
        </p:spPr>
      </p:pic>
      <p:grpSp>
        <p:nvGrpSpPr>
          <p:cNvPr id="26" name="Group 26"/>
          <p:cNvGrpSpPr/>
          <p:nvPr/>
        </p:nvGrpSpPr>
        <p:grpSpPr>
          <a:xfrm>
            <a:off x="6413367" y="4601498"/>
            <a:ext cx="4381767" cy="1329173"/>
            <a:chOff x="0" y="-57149"/>
            <a:chExt cx="8763533" cy="2658346"/>
          </a:xfrm>
        </p:grpSpPr>
        <p:sp>
          <p:nvSpPr>
            <p:cNvPr id="27" name="TextBox 27"/>
            <p:cNvSpPr txBox="1"/>
            <p:nvPr/>
          </p:nvSpPr>
          <p:spPr>
            <a:xfrm>
              <a:off x="0" y="-57149"/>
              <a:ext cx="8763533" cy="2091728"/>
            </a:xfrm>
            <a:prstGeom prst="rect">
              <a:avLst/>
            </a:prstGeom>
          </p:spPr>
          <p:txBody>
            <a:bodyPr lIns="0" tIns="0" rIns="0" bIns="0" rtlCol="0" anchor="t">
              <a:spAutoFit/>
            </a:bodyPr>
            <a:lstStyle/>
            <a:p>
              <a:pPr algn="ctr" defTabSz="609630">
                <a:lnSpc>
                  <a:spcPts val="2800"/>
                </a:lnSpc>
              </a:pPr>
              <a:r>
                <a:rPr lang="en-US" sz="2000" spc="300">
                  <a:solidFill>
                    <a:srgbClr val="F2F4F3"/>
                  </a:solidFill>
                  <a:latin typeface="Montserrat Light"/>
                </a:rPr>
                <a:t>ADMINISTRATOR &amp; DEVELOPER PRODUCTIVITY ENHANCEMENTS</a:t>
              </a:r>
            </a:p>
          </p:txBody>
        </p:sp>
        <p:sp>
          <p:nvSpPr>
            <p:cNvPr id="28" name="TextBox 28"/>
            <p:cNvSpPr txBox="1"/>
            <p:nvPr/>
          </p:nvSpPr>
          <p:spPr>
            <a:xfrm>
              <a:off x="0" y="2184799"/>
              <a:ext cx="8763533" cy="416398"/>
            </a:xfrm>
            <a:prstGeom prst="rect">
              <a:avLst/>
            </a:prstGeom>
          </p:spPr>
          <p:txBody>
            <a:bodyPr lIns="0" tIns="0" rIns="0" bIns="0" rtlCol="0" anchor="t">
              <a:spAutoFit/>
            </a:bodyPr>
            <a:lstStyle/>
            <a:p>
              <a:pPr algn="ctr" defTabSz="609630">
                <a:lnSpc>
                  <a:spcPts val="1800"/>
                </a:lnSpc>
              </a:pPr>
              <a:r>
                <a:rPr lang="en-US" sz="1200">
                  <a:solidFill>
                    <a:srgbClr val="F2F4F3"/>
                  </a:solidFill>
                  <a:latin typeface="Montserrat Light"/>
                </a:rPr>
                <a:t> New Visual Studio &amp; new Administration Console features</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0-#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1+#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1+#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1+#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1+#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1+#ppt_w/2"/>
                                          </p:val>
                                        </p:tav>
                                        <p:tav tm="100000">
                                          <p:val>
                                            <p:strVal val="#ppt_x"/>
                                          </p:val>
                                        </p:tav>
                                      </p:tavLst>
                                    </p:anim>
                                    <p:anim calcmode="lin" valueType="num">
                                      <p:cBhvr additive="base">
                                        <p:cTn id="52" dur="500" fill="hold"/>
                                        <p:tgtEl>
                                          <p:spTgt spid="1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1+#ppt_w/2"/>
                                          </p:val>
                                        </p:tav>
                                        <p:tav tm="100000">
                                          <p:val>
                                            <p:strVal val="#ppt_x"/>
                                          </p:val>
                                        </p:tav>
                                      </p:tavLst>
                                    </p:anim>
                                    <p:anim calcmode="lin" valueType="num">
                                      <p:cBhvr additive="base">
                                        <p:cTn id="60" dur="500" fill="hold"/>
                                        <p:tgtEl>
                                          <p:spTgt spid="26"/>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1+#ppt_w/2"/>
                                          </p:val>
                                        </p:tav>
                                        <p:tav tm="100000">
                                          <p:val>
                                            <p:strVal val="#ppt_x"/>
                                          </p:val>
                                        </p:tav>
                                      </p:tavLst>
                                    </p:anim>
                                    <p:anim calcmode="lin" valueType="num">
                                      <p:cBhvr additive="base">
                                        <p:cTn id="6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57819" y="2611398"/>
            <a:ext cx="10734181" cy="3542813"/>
            <a:chOff x="0" y="0"/>
            <a:chExt cx="21468362" cy="7085627"/>
          </a:xfrm>
        </p:grpSpPr>
        <p:pic>
          <p:nvPicPr>
            <p:cNvPr id="3" name="Picture 3"/>
            <p:cNvPicPr>
              <a:picLocks noChangeAspect="1"/>
            </p:cNvPicPr>
            <p:nvPr/>
          </p:nvPicPr>
          <p:blipFill>
            <a:blip r:embed="rId2"/>
            <a:srcRect t="10532" b="10532"/>
            <a:stretch>
              <a:fillRect/>
            </a:stretch>
          </p:blipFill>
          <p:spPr>
            <a:xfrm>
              <a:off x="7697987" y="0"/>
              <a:ext cx="13770375" cy="7085627"/>
            </a:xfrm>
            <a:prstGeom prst="rect">
              <a:avLst/>
            </a:prstGeom>
          </p:spPr>
        </p:pic>
        <p:pic>
          <p:nvPicPr>
            <p:cNvPr id="4" name="Picture 4"/>
            <p:cNvPicPr>
              <a:picLocks noChangeAspect="1"/>
            </p:cNvPicPr>
            <p:nvPr/>
          </p:nvPicPr>
          <p:blipFill>
            <a:blip r:embed="rId3"/>
            <a:srcRect l="27422" r="7796"/>
            <a:stretch>
              <a:fillRect/>
            </a:stretch>
          </p:blipFill>
          <p:spPr>
            <a:xfrm>
              <a:off x="0" y="0"/>
              <a:ext cx="6885187" cy="7085627"/>
            </a:xfrm>
            <a:prstGeom prst="rect">
              <a:avLst/>
            </a:prstGeom>
          </p:spPr>
        </p:pic>
      </p:grpSp>
      <p:sp>
        <p:nvSpPr>
          <p:cNvPr id="5" name="TextBox 5"/>
          <p:cNvSpPr txBox="1"/>
          <p:nvPr/>
        </p:nvSpPr>
        <p:spPr>
          <a:xfrm>
            <a:off x="1457819" y="1082811"/>
            <a:ext cx="10128870" cy="551433"/>
          </a:xfrm>
          <a:prstGeom prst="rect">
            <a:avLst/>
          </a:prstGeom>
        </p:spPr>
        <p:txBody>
          <a:bodyPr lIns="0" tIns="0" rIns="0" bIns="0" rtlCol="0" anchor="t">
            <a:spAutoFit/>
          </a:bodyPr>
          <a:lstStyle/>
          <a:p>
            <a:pPr defTabSz="609630">
              <a:lnSpc>
                <a:spcPts val="4266"/>
              </a:lnSpc>
              <a:spcBef>
                <a:spcPct val="0"/>
              </a:spcBef>
            </a:pPr>
            <a:r>
              <a:rPr lang="en-US" sz="4266" dirty="0">
                <a:solidFill>
                  <a:srgbClr val="1D1C24"/>
                </a:solidFill>
                <a:latin typeface="HK Grotesk Light"/>
              </a:rPr>
              <a:t>BIZTALK SERVER: MIGRATION PATH</a:t>
            </a:r>
          </a:p>
        </p:txBody>
      </p:sp>
      <p:sp>
        <p:nvSpPr>
          <p:cNvPr id="6" name="TextBox 6"/>
          <p:cNvSpPr txBox="1"/>
          <p:nvPr/>
        </p:nvSpPr>
        <p:spPr>
          <a:xfrm rot="-5400000">
            <a:off x="-526558" y="4780127"/>
            <a:ext cx="2604610" cy="179536"/>
          </a:xfrm>
          <a:prstGeom prst="rect">
            <a:avLst/>
          </a:prstGeom>
        </p:spPr>
        <p:txBody>
          <a:bodyPr lIns="0" tIns="0" rIns="0" bIns="0" rtlCol="0" anchor="t">
            <a:spAutoFit/>
          </a:bodyPr>
          <a:lstStyle/>
          <a:p>
            <a:pPr defTabSz="609630">
              <a:lnSpc>
                <a:spcPts val="1440"/>
              </a:lnSpc>
            </a:pPr>
            <a:r>
              <a:rPr lang="en-US" sz="1200" dirty="0">
                <a:solidFill>
                  <a:srgbClr val="1D1C24"/>
                </a:solidFill>
                <a:latin typeface="HK Grotesk Light"/>
              </a:rPr>
              <a:t>BUILDING DREAMS SINCE 2000</a:t>
            </a:r>
          </a:p>
        </p:txBody>
      </p:sp>
      <p:sp>
        <p:nvSpPr>
          <p:cNvPr id="7" name="TextBox 7"/>
          <p:cNvSpPr txBox="1"/>
          <p:nvPr/>
        </p:nvSpPr>
        <p:spPr>
          <a:xfrm>
            <a:off x="1457819" y="6272911"/>
            <a:ext cx="3440617" cy="308482"/>
          </a:xfrm>
          <a:prstGeom prst="rect">
            <a:avLst/>
          </a:prstGeom>
        </p:spPr>
        <p:txBody>
          <a:bodyPr lIns="0" tIns="0" rIns="0" bIns="0" rtlCol="0" anchor="t">
            <a:spAutoFit/>
          </a:bodyPr>
          <a:lstStyle/>
          <a:p>
            <a:pPr defTabSz="609630">
              <a:lnSpc>
                <a:spcPts val="2600"/>
              </a:lnSpc>
            </a:pPr>
            <a:r>
              <a:rPr lang="en-US" sz="2000" spc="200" dirty="0">
                <a:solidFill>
                  <a:srgbClr val="4D4A46"/>
                </a:solidFill>
                <a:latin typeface="Clear Sans Regular"/>
              </a:rPr>
              <a:t>MIGRATING TO AZURE</a:t>
            </a:r>
          </a:p>
        </p:txBody>
      </p:sp>
      <p:sp>
        <p:nvSpPr>
          <p:cNvPr id="8" name="TextBox 8"/>
          <p:cNvSpPr txBox="1"/>
          <p:nvPr/>
        </p:nvSpPr>
        <p:spPr>
          <a:xfrm>
            <a:off x="5330905" y="6272911"/>
            <a:ext cx="6861095" cy="308482"/>
          </a:xfrm>
          <a:prstGeom prst="rect">
            <a:avLst/>
          </a:prstGeom>
        </p:spPr>
        <p:txBody>
          <a:bodyPr lIns="0" tIns="0" rIns="0" bIns="0" rtlCol="0" anchor="t">
            <a:spAutoFit/>
          </a:bodyPr>
          <a:lstStyle/>
          <a:p>
            <a:pPr defTabSz="609630">
              <a:lnSpc>
                <a:spcPts val="2600"/>
              </a:lnSpc>
            </a:pPr>
            <a:r>
              <a:rPr lang="en-US" sz="2000" spc="200">
                <a:solidFill>
                  <a:srgbClr val="4D4A46"/>
                </a:solidFill>
                <a:latin typeface="Clear Sans Regular"/>
              </a:rPr>
              <a:t>MIGRATING TO BIZTALK SERVER 2020</a:t>
            </a:r>
          </a:p>
        </p:txBody>
      </p:sp>
      <p:sp>
        <p:nvSpPr>
          <p:cNvPr id="9" name="TextBox 9"/>
          <p:cNvSpPr txBox="1"/>
          <p:nvPr/>
        </p:nvSpPr>
        <p:spPr>
          <a:xfrm>
            <a:off x="1530878" y="1591666"/>
            <a:ext cx="3558058" cy="346954"/>
          </a:xfrm>
          <a:prstGeom prst="rect">
            <a:avLst/>
          </a:prstGeom>
        </p:spPr>
        <p:txBody>
          <a:bodyPr lIns="0" tIns="0" rIns="0" bIns="0" rtlCol="0" anchor="t">
            <a:spAutoFit/>
          </a:bodyPr>
          <a:lstStyle/>
          <a:p>
            <a:pPr algn="just" defTabSz="609630">
              <a:lnSpc>
                <a:spcPts val="3000"/>
              </a:lnSpc>
            </a:pPr>
            <a:r>
              <a:rPr lang="en-US" sz="2000" spc="100" dirty="0">
                <a:solidFill>
                  <a:srgbClr val="4D4A46"/>
                </a:solidFill>
                <a:latin typeface="Clear Sans Thin"/>
              </a:rPr>
              <a:t>What are your options?</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429000"/>
            <a:ext cx="3654086" cy="3429000"/>
          </a:xfrm>
          <a:prstGeom prst="rect">
            <a:avLst/>
          </a:prstGeom>
          <a:solidFill>
            <a:srgbClr val="DF682D"/>
          </a:solidFill>
        </p:spPr>
      </p:sp>
      <p:sp>
        <p:nvSpPr>
          <p:cNvPr id="3" name="AutoShape 3"/>
          <p:cNvSpPr/>
          <p:nvPr/>
        </p:nvSpPr>
        <p:spPr>
          <a:xfrm>
            <a:off x="3654086" y="0"/>
            <a:ext cx="3654086" cy="3429000"/>
          </a:xfrm>
          <a:prstGeom prst="rect">
            <a:avLst/>
          </a:prstGeom>
          <a:solidFill>
            <a:srgbClr val="058644"/>
          </a:solidFill>
        </p:spPr>
      </p:sp>
      <p:pic>
        <p:nvPicPr>
          <p:cNvPr id="4" name="Picture 4"/>
          <p:cNvPicPr>
            <a:picLocks noChangeAspect="1"/>
          </p:cNvPicPr>
          <p:nvPr/>
        </p:nvPicPr>
        <p:blipFill>
          <a:blip r:embed="rId2"/>
          <a:srcRect l="11936" r="11936"/>
          <a:stretch>
            <a:fillRect/>
          </a:stretch>
        </p:blipFill>
        <p:spPr>
          <a:xfrm>
            <a:off x="3654086" y="3429000"/>
            <a:ext cx="3654086" cy="3429000"/>
          </a:xfrm>
          <a:prstGeom prst="rect">
            <a:avLst/>
          </a:prstGeom>
        </p:spPr>
      </p:pic>
      <p:pic>
        <p:nvPicPr>
          <p:cNvPr id="5" name="Picture 5"/>
          <p:cNvPicPr>
            <a:picLocks noChangeAspect="1"/>
          </p:cNvPicPr>
          <p:nvPr/>
        </p:nvPicPr>
        <p:blipFill>
          <a:blip r:embed="rId3"/>
          <a:srcRect l="11259" r="11259"/>
          <a:stretch>
            <a:fillRect/>
          </a:stretch>
        </p:blipFill>
        <p:spPr>
          <a:xfrm>
            <a:off x="0" y="0"/>
            <a:ext cx="3654086" cy="3429000"/>
          </a:xfrm>
          <a:prstGeom prst="rect">
            <a:avLst/>
          </a:prstGeom>
        </p:spPr>
      </p:pic>
      <p:sp>
        <p:nvSpPr>
          <p:cNvPr id="6" name="AutoShape 6"/>
          <p:cNvSpPr/>
          <p:nvPr/>
        </p:nvSpPr>
        <p:spPr>
          <a:xfrm>
            <a:off x="7308173" y="4391140"/>
            <a:ext cx="4877923" cy="2466860"/>
          </a:xfrm>
          <a:prstGeom prst="rect">
            <a:avLst/>
          </a:prstGeom>
          <a:solidFill>
            <a:srgbClr val="F6F6F6">
              <a:alpha val="65882"/>
            </a:srgbClr>
          </a:solidFill>
        </p:spPr>
      </p:sp>
      <p:sp>
        <p:nvSpPr>
          <p:cNvPr id="7" name="TextBox 7"/>
          <p:cNvSpPr txBox="1"/>
          <p:nvPr/>
        </p:nvSpPr>
        <p:spPr>
          <a:xfrm>
            <a:off x="7698200" y="4942140"/>
            <a:ext cx="4358334" cy="1427314"/>
          </a:xfrm>
          <a:prstGeom prst="rect">
            <a:avLst/>
          </a:prstGeom>
        </p:spPr>
        <p:txBody>
          <a:bodyPr lIns="0" tIns="0" rIns="0" bIns="0" rtlCol="0" anchor="t">
            <a:spAutoFit/>
          </a:bodyPr>
          <a:lstStyle/>
          <a:p>
            <a:pPr algn="just" defTabSz="609630">
              <a:lnSpc>
                <a:spcPts val="2227"/>
              </a:lnSpc>
              <a:spcBef>
                <a:spcPts val="1337"/>
              </a:spcBef>
            </a:pPr>
            <a:r>
              <a:rPr lang="en-US" sz="1400" b="1" dirty="0">
                <a:solidFill>
                  <a:srgbClr val="191919"/>
                </a:solidFill>
                <a:latin typeface="Maven Pro Regular"/>
              </a:rPr>
              <a:t>75% </a:t>
            </a:r>
            <a:r>
              <a:rPr lang="en-US" sz="1400" dirty="0">
                <a:solidFill>
                  <a:srgbClr val="191919"/>
                </a:solidFill>
                <a:latin typeface="Maven Pro Regular"/>
              </a:rPr>
              <a:t>of my clients are running there BizTalk Server environments in </a:t>
            </a:r>
            <a:r>
              <a:rPr lang="en-US" sz="1400" b="1" dirty="0">
                <a:solidFill>
                  <a:srgbClr val="191919"/>
                </a:solidFill>
                <a:latin typeface="Maven Pro Regular"/>
              </a:rPr>
              <a:t>Azure (VM)</a:t>
            </a:r>
            <a:r>
              <a:rPr lang="en-US" sz="1400" dirty="0">
                <a:solidFill>
                  <a:srgbClr val="191919"/>
                </a:solidFill>
                <a:latin typeface="Maven Pro Regular"/>
              </a:rPr>
              <a:t>.</a:t>
            </a:r>
          </a:p>
          <a:p>
            <a:pPr algn="just" defTabSz="609630">
              <a:lnSpc>
                <a:spcPts val="2227"/>
              </a:lnSpc>
              <a:spcBef>
                <a:spcPts val="1337"/>
              </a:spcBef>
            </a:pPr>
            <a:r>
              <a:rPr lang="en-US" sz="1400" b="1" dirty="0">
                <a:solidFill>
                  <a:srgbClr val="191919"/>
                </a:solidFill>
                <a:latin typeface="Maven Pro Regular"/>
              </a:rPr>
              <a:t>10% </a:t>
            </a:r>
            <a:r>
              <a:rPr lang="en-US" sz="1400" dirty="0">
                <a:solidFill>
                  <a:srgbClr val="191919"/>
                </a:solidFill>
                <a:latin typeface="Maven Pro Regular"/>
              </a:rPr>
              <a:t>in </a:t>
            </a:r>
            <a:r>
              <a:rPr lang="en-US" sz="1400" b="1" dirty="0">
                <a:solidFill>
                  <a:srgbClr val="191919"/>
                </a:solidFill>
                <a:latin typeface="Maven Pro Regular"/>
              </a:rPr>
              <a:t>other</a:t>
            </a:r>
            <a:r>
              <a:rPr lang="en-US" sz="1400" dirty="0">
                <a:solidFill>
                  <a:srgbClr val="191919"/>
                </a:solidFill>
                <a:latin typeface="Maven Pro Regular"/>
              </a:rPr>
              <a:t> host </a:t>
            </a:r>
            <a:r>
              <a:rPr lang="en-US" sz="1400" b="1" dirty="0">
                <a:solidFill>
                  <a:srgbClr val="191919"/>
                </a:solidFill>
                <a:latin typeface="Maven Pro Regular"/>
              </a:rPr>
              <a:t>providers</a:t>
            </a:r>
          </a:p>
          <a:p>
            <a:pPr algn="just" defTabSz="609630">
              <a:lnSpc>
                <a:spcPts val="2227"/>
              </a:lnSpc>
              <a:spcBef>
                <a:spcPts val="1337"/>
              </a:spcBef>
            </a:pPr>
            <a:r>
              <a:rPr lang="en-US" sz="1400" b="1" dirty="0">
                <a:solidFill>
                  <a:srgbClr val="191919"/>
                </a:solidFill>
                <a:latin typeface="Maven Pro Regular"/>
              </a:rPr>
              <a:t>5% in-house </a:t>
            </a:r>
          </a:p>
        </p:txBody>
      </p:sp>
      <p:grpSp>
        <p:nvGrpSpPr>
          <p:cNvPr id="8" name="Group 8"/>
          <p:cNvGrpSpPr/>
          <p:nvPr/>
        </p:nvGrpSpPr>
        <p:grpSpPr>
          <a:xfrm>
            <a:off x="4057259" y="764321"/>
            <a:ext cx="2847743" cy="1904244"/>
            <a:chOff x="0" y="-57151"/>
            <a:chExt cx="5695486" cy="3808488"/>
          </a:xfrm>
        </p:grpSpPr>
        <p:sp>
          <p:nvSpPr>
            <p:cNvPr id="9" name="TextBox 9"/>
            <p:cNvSpPr txBox="1"/>
            <p:nvPr/>
          </p:nvSpPr>
          <p:spPr>
            <a:xfrm>
              <a:off x="0" y="-57151"/>
              <a:ext cx="5695486" cy="1373582"/>
            </a:xfrm>
            <a:prstGeom prst="rect">
              <a:avLst/>
            </a:prstGeom>
          </p:spPr>
          <p:txBody>
            <a:bodyPr lIns="0" tIns="0" rIns="0" bIns="0" rtlCol="0" anchor="t">
              <a:spAutoFit/>
            </a:bodyPr>
            <a:lstStyle/>
            <a:p>
              <a:pPr algn="ctr" defTabSz="609630">
                <a:lnSpc>
                  <a:spcPts val="2800"/>
                </a:lnSpc>
                <a:spcBef>
                  <a:spcPct val="0"/>
                </a:spcBef>
              </a:pPr>
              <a:r>
                <a:rPr lang="en-US" sz="2000" spc="300">
                  <a:solidFill>
                    <a:srgbClr val="F2F4F3"/>
                  </a:solidFill>
                  <a:latin typeface="Montserrat Light"/>
                </a:rPr>
                <a:t>HOSTED AZURE SERVERS</a:t>
              </a:r>
            </a:p>
          </p:txBody>
        </p:sp>
        <p:sp>
          <p:nvSpPr>
            <p:cNvPr id="10" name="TextBox 10"/>
            <p:cNvSpPr txBox="1"/>
            <p:nvPr/>
          </p:nvSpPr>
          <p:spPr>
            <a:xfrm>
              <a:off x="0" y="1488281"/>
              <a:ext cx="5695486" cy="2263056"/>
            </a:xfrm>
            <a:prstGeom prst="rect">
              <a:avLst/>
            </a:prstGeom>
          </p:spPr>
          <p:txBody>
            <a:bodyPr lIns="0" tIns="0" rIns="0" bIns="0" rtlCol="0" anchor="t">
              <a:spAutoFit/>
            </a:bodyPr>
            <a:lstStyle/>
            <a:p>
              <a:pPr algn="ctr" defTabSz="609630">
                <a:lnSpc>
                  <a:spcPts val="1800"/>
                </a:lnSpc>
              </a:pPr>
              <a:r>
                <a:rPr lang="en-US" sz="1200">
                  <a:solidFill>
                    <a:srgbClr val="F2F4F3"/>
                  </a:solidFill>
                  <a:latin typeface="Montserrat Light"/>
                </a:rPr>
                <a:t>Migrating your on-premise server or Virtual Machines to Azure Virtual Machines. (IaaS)</a:t>
              </a:r>
            </a:p>
            <a:p>
              <a:pPr algn="ctr" defTabSz="609630">
                <a:lnSpc>
                  <a:spcPts val="1800"/>
                </a:lnSpc>
              </a:pPr>
              <a:endParaRPr lang="en-US" sz="1200">
                <a:solidFill>
                  <a:srgbClr val="F2F4F3"/>
                </a:solidFill>
                <a:latin typeface="Montserrat Light"/>
              </a:endParaRPr>
            </a:p>
            <a:p>
              <a:pPr algn="ctr" defTabSz="609630">
                <a:lnSpc>
                  <a:spcPts val="1800"/>
                </a:lnSpc>
              </a:pPr>
              <a:r>
                <a:rPr lang="en-US" sz="1200">
                  <a:solidFill>
                    <a:srgbClr val="F2F4F3"/>
                  </a:solidFill>
                  <a:latin typeface="Montserrat Light"/>
                </a:rPr>
                <a:t>Supported since BizTalk Server 2013</a:t>
              </a:r>
            </a:p>
          </p:txBody>
        </p:sp>
      </p:grpSp>
      <p:grpSp>
        <p:nvGrpSpPr>
          <p:cNvPr id="11" name="Group 11"/>
          <p:cNvGrpSpPr/>
          <p:nvPr/>
        </p:nvGrpSpPr>
        <p:grpSpPr>
          <a:xfrm>
            <a:off x="403172" y="3809346"/>
            <a:ext cx="2847743" cy="2479315"/>
            <a:chOff x="0" y="-57149"/>
            <a:chExt cx="5695486" cy="4958631"/>
          </a:xfrm>
        </p:grpSpPr>
        <p:sp>
          <p:nvSpPr>
            <p:cNvPr id="12" name="TextBox 12"/>
            <p:cNvSpPr txBox="1"/>
            <p:nvPr/>
          </p:nvSpPr>
          <p:spPr>
            <a:xfrm>
              <a:off x="0" y="-57149"/>
              <a:ext cx="5695486" cy="655436"/>
            </a:xfrm>
            <a:prstGeom prst="rect">
              <a:avLst/>
            </a:prstGeom>
          </p:spPr>
          <p:txBody>
            <a:bodyPr lIns="0" tIns="0" rIns="0" bIns="0" rtlCol="0" anchor="t">
              <a:spAutoFit/>
            </a:bodyPr>
            <a:lstStyle/>
            <a:p>
              <a:pPr algn="ctr" defTabSz="609630">
                <a:lnSpc>
                  <a:spcPts val="2800"/>
                </a:lnSpc>
              </a:pPr>
              <a:r>
                <a:rPr lang="en-US" sz="2000" spc="300">
                  <a:solidFill>
                    <a:srgbClr val="F2F4F3"/>
                  </a:solidFill>
                  <a:latin typeface="Montserrat Light"/>
                </a:rPr>
                <a:t>AZURE SERVICES</a:t>
              </a:r>
            </a:p>
          </p:txBody>
        </p:sp>
        <p:sp>
          <p:nvSpPr>
            <p:cNvPr id="13" name="TextBox 13"/>
            <p:cNvSpPr txBox="1"/>
            <p:nvPr/>
          </p:nvSpPr>
          <p:spPr>
            <a:xfrm>
              <a:off x="0" y="791765"/>
              <a:ext cx="5695486" cy="4109717"/>
            </a:xfrm>
            <a:prstGeom prst="rect">
              <a:avLst/>
            </a:prstGeom>
          </p:spPr>
          <p:txBody>
            <a:bodyPr lIns="0" tIns="0" rIns="0" bIns="0" rtlCol="0" anchor="t">
              <a:spAutoFit/>
            </a:bodyPr>
            <a:lstStyle/>
            <a:p>
              <a:pPr algn="ctr" defTabSz="609630">
                <a:lnSpc>
                  <a:spcPts val="1800"/>
                </a:lnSpc>
              </a:pPr>
              <a:r>
                <a:rPr lang="en-US" sz="1200">
                  <a:solidFill>
                    <a:srgbClr val="F2F4F3"/>
                  </a:solidFill>
                  <a:latin typeface="Montserrat Light"/>
                </a:rPr>
                <a:t>Migrate your existing BizTalk Server Applications to Azure Integration Services (AIS) .</a:t>
              </a:r>
            </a:p>
            <a:p>
              <a:pPr algn="ctr" defTabSz="609630">
                <a:lnSpc>
                  <a:spcPts val="1800"/>
                </a:lnSpc>
              </a:pPr>
              <a:endParaRPr lang="en-US" sz="1200">
                <a:solidFill>
                  <a:srgbClr val="F2F4F3"/>
                </a:solidFill>
                <a:latin typeface="Montserrat Light"/>
              </a:endParaRPr>
            </a:p>
            <a:p>
              <a:pPr algn="ctr" defTabSz="609630">
                <a:lnSpc>
                  <a:spcPts val="1800"/>
                </a:lnSpc>
              </a:pPr>
              <a:r>
                <a:rPr lang="en-US" sz="1200">
                  <a:solidFill>
                    <a:srgbClr val="F2F4F3"/>
                  </a:solidFill>
                  <a:latin typeface="Montserrat Light"/>
                </a:rPr>
                <a:t>Azure Integration Services—API Management, Logic Apps, Service Bus, and Event Grid—work together to provide a complete solution for integrating both cloud and on-premises applications.</a:t>
              </a:r>
            </a:p>
          </p:txBody>
        </p:sp>
      </p:grpSp>
      <p:sp>
        <p:nvSpPr>
          <p:cNvPr id="14" name="TextBox 14"/>
          <p:cNvSpPr txBox="1"/>
          <p:nvPr/>
        </p:nvSpPr>
        <p:spPr>
          <a:xfrm>
            <a:off x="8308961" y="762000"/>
            <a:ext cx="3197239" cy="1102866"/>
          </a:xfrm>
          <a:prstGeom prst="rect">
            <a:avLst/>
          </a:prstGeom>
        </p:spPr>
        <p:txBody>
          <a:bodyPr lIns="0" tIns="0" rIns="0" bIns="0" rtlCol="0" anchor="t">
            <a:spAutoFit/>
          </a:bodyPr>
          <a:lstStyle/>
          <a:p>
            <a:pPr defTabSz="609630">
              <a:lnSpc>
                <a:spcPts val="4267"/>
              </a:lnSpc>
            </a:pPr>
            <a:r>
              <a:rPr lang="en-US" sz="4267">
                <a:solidFill>
                  <a:srgbClr val="1D1C24"/>
                </a:solidFill>
                <a:latin typeface="HK Grotesk Light"/>
              </a:rPr>
              <a:t>MIGRATING </a:t>
            </a:r>
            <a:r>
              <a:rPr lang="en-US" sz="4266">
                <a:solidFill>
                  <a:srgbClr val="1D1C24"/>
                </a:solidFill>
                <a:latin typeface="HK Grotesk Light"/>
              </a:rPr>
              <a:t>TO AZURE</a:t>
            </a:r>
          </a:p>
        </p:txBody>
      </p:sp>
      <p:pic>
        <p:nvPicPr>
          <p:cNvPr id="15" name="Picture 14">
            <a:extLst>
              <a:ext uri="{FF2B5EF4-FFF2-40B4-BE49-F238E27FC236}">
                <a16:creationId xmlns:a16="http://schemas.microsoft.com/office/drawing/2014/main" id="{DC7E8065-7EEA-415D-91F1-A74D958FD664}"/>
              </a:ext>
            </a:extLst>
          </p:cNvPr>
          <p:cNvPicPr>
            <a:picLocks noChangeAspect="1"/>
          </p:cNvPicPr>
          <p:nvPr/>
        </p:nvPicPr>
        <p:blipFill>
          <a:blip r:embed="rId4"/>
          <a:stretch>
            <a:fillRect/>
          </a:stretch>
        </p:blipFill>
        <p:spPr>
          <a:xfrm rot="21435605">
            <a:off x="3782273" y="4070645"/>
            <a:ext cx="690885" cy="540000"/>
          </a:xfrm>
          <a:prstGeom prst="rect">
            <a:avLst/>
          </a:prstGeom>
        </p:spPr>
      </p:pic>
      <p:grpSp>
        <p:nvGrpSpPr>
          <p:cNvPr id="30" name="Group 29">
            <a:extLst>
              <a:ext uri="{FF2B5EF4-FFF2-40B4-BE49-F238E27FC236}">
                <a16:creationId xmlns:a16="http://schemas.microsoft.com/office/drawing/2014/main" id="{9ED097B7-1AA8-430A-9ECD-82D49EC4ADA6}"/>
              </a:ext>
            </a:extLst>
          </p:cNvPr>
          <p:cNvGrpSpPr/>
          <p:nvPr/>
        </p:nvGrpSpPr>
        <p:grpSpPr>
          <a:xfrm>
            <a:off x="3788206" y="4276350"/>
            <a:ext cx="3366752" cy="1990940"/>
            <a:chOff x="3788206" y="4276350"/>
            <a:chExt cx="3366752" cy="1990940"/>
          </a:xfrm>
          <a:scene3d>
            <a:camera prst="orthographicFront">
              <a:rot lat="0" lon="0" rev="90000"/>
            </a:camera>
            <a:lightRig rig="threePt" dir="t"/>
          </a:scene3d>
        </p:grpSpPr>
        <p:pic>
          <p:nvPicPr>
            <p:cNvPr id="16" name="Picture 15">
              <a:extLst>
                <a:ext uri="{FF2B5EF4-FFF2-40B4-BE49-F238E27FC236}">
                  <a16:creationId xmlns:a16="http://schemas.microsoft.com/office/drawing/2014/main" id="{223C4275-E4D2-46C2-BCC2-C86B7E5F8CBC}"/>
                </a:ext>
              </a:extLst>
            </p:cNvPr>
            <p:cNvPicPr>
              <a:picLocks noChangeAspect="1"/>
            </p:cNvPicPr>
            <p:nvPr/>
          </p:nvPicPr>
          <p:blipFill>
            <a:blip r:embed="rId5"/>
            <a:stretch>
              <a:fillRect/>
            </a:stretch>
          </p:blipFill>
          <p:spPr>
            <a:xfrm>
              <a:off x="4711017" y="4276350"/>
              <a:ext cx="680865" cy="540000"/>
            </a:xfrm>
            <a:prstGeom prst="rect">
              <a:avLst/>
            </a:prstGeom>
          </p:spPr>
        </p:pic>
        <p:pic>
          <p:nvPicPr>
            <p:cNvPr id="17" name="Picture 16">
              <a:extLst>
                <a:ext uri="{FF2B5EF4-FFF2-40B4-BE49-F238E27FC236}">
                  <a16:creationId xmlns:a16="http://schemas.microsoft.com/office/drawing/2014/main" id="{3A9AD811-8608-4F73-8010-9CA0497114C8}"/>
                </a:ext>
              </a:extLst>
            </p:cNvPr>
            <p:cNvPicPr>
              <a:picLocks noChangeAspect="1"/>
            </p:cNvPicPr>
            <p:nvPr/>
          </p:nvPicPr>
          <p:blipFill>
            <a:blip r:embed="rId6"/>
            <a:stretch>
              <a:fillRect/>
            </a:stretch>
          </p:blipFill>
          <p:spPr>
            <a:xfrm>
              <a:off x="4461144" y="5017565"/>
              <a:ext cx="540000" cy="540000"/>
            </a:xfrm>
            <a:prstGeom prst="rect">
              <a:avLst/>
            </a:prstGeom>
          </p:spPr>
        </p:pic>
        <p:pic>
          <p:nvPicPr>
            <p:cNvPr id="18" name="Picture 17">
              <a:extLst>
                <a:ext uri="{FF2B5EF4-FFF2-40B4-BE49-F238E27FC236}">
                  <a16:creationId xmlns:a16="http://schemas.microsoft.com/office/drawing/2014/main" id="{C303BC4C-E73A-46B4-B8A5-D0158BD2756E}"/>
                </a:ext>
              </a:extLst>
            </p:cNvPr>
            <p:cNvPicPr>
              <a:picLocks noChangeAspect="1"/>
            </p:cNvPicPr>
            <p:nvPr/>
          </p:nvPicPr>
          <p:blipFill>
            <a:blip r:embed="rId7"/>
            <a:stretch>
              <a:fillRect/>
            </a:stretch>
          </p:blipFill>
          <p:spPr>
            <a:xfrm>
              <a:off x="6108507" y="4276350"/>
              <a:ext cx="602610" cy="540000"/>
            </a:xfrm>
            <a:prstGeom prst="rect">
              <a:avLst/>
            </a:prstGeom>
          </p:spPr>
        </p:pic>
        <p:pic>
          <p:nvPicPr>
            <p:cNvPr id="19" name="Picture 18">
              <a:extLst>
                <a:ext uri="{FF2B5EF4-FFF2-40B4-BE49-F238E27FC236}">
                  <a16:creationId xmlns:a16="http://schemas.microsoft.com/office/drawing/2014/main" id="{79884EAA-F943-411F-9AB0-E38D755C5B89}"/>
                </a:ext>
              </a:extLst>
            </p:cNvPr>
            <p:cNvPicPr>
              <a:picLocks noChangeAspect="1"/>
            </p:cNvPicPr>
            <p:nvPr/>
          </p:nvPicPr>
          <p:blipFill>
            <a:blip r:embed="rId8"/>
            <a:stretch>
              <a:fillRect/>
            </a:stretch>
          </p:blipFill>
          <p:spPr>
            <a:xfrm>
              <a:off x="4389404" y="5727290"/>
              <a:ext cx="661695" cy="540000"/>
            </a:xfrm>
            <a:prstGeom prst="rect">
              <a:avLst/>
            </a:prstGeom>
          </p:spPr>
        </p:pic>
        <p:pic>
          <p:nvPicPr>
            <p:cNvPr id="20" name="Picture 19">
              <a:extLst>
                <a:ext uri="{FF2B5EF4-FFF2-40B4-BE49-F238E27FC236}">
                  <a16:creationId xmlns:a16="http://schemas.microsoft.com/office/drawing/2014/main" id="{D2C3C4F9-8127-4DD4-AF2F-756BF5DA8127}"/>
                </a:ext>
              </a:extLst>
            </p:cNvPr>
            <p:cNvPicPr>
              <a:picLocks noChangeAspect="1"/>
            </p:cNvPicPr>
            <p:nvPr/>
          </p:nvPicPr>
          <p:blipFill>
            <a:blip r:embed="rId9"/>
            <a:stretch>
              <a:fillRect/>
            </a:stretch>
          </p:blipFill>
          <p:spPr>
            <a:xfrm>
              <a:off x="5878495" y="5017565"/>
              <a:ext cx="603525" cy="540000"/>
            </a:xfrm>
            <a:prstGeom prst="rect">
              <a:avLst/>
            </a:prstGeom>
          </p:spPr>
        </p:pic>
        <p:pic>
          <p:nvPicPr>
            <p:cNvPr id="21" name="Picture 20">
              <a:extLst>
                <a:ext uri="{FF2B5EF4-FFF2-40B4-BE49-F238E27FC236}">
                  <a16:creationId xmlns:a16="http://schemas.microsoft.com/office/drawing/2014/main" id="{EE08EEAC-DAD7-4181-ABAB-8444A1C0494B}"/>
                </a:ext>
              </a:extLst>
            </p:cNvPr>
            <p:cNvPicPr>
              <a:picLocks noChangeAspect="1"/>
            </p:cNvPicPr>
            <p:nvPr/>
          </p:nvPicPr>
          <p:blipFill>
            <a:blip r:embed="rId10"/>
            <a:stretch>
              <a:fillRect/>
            </a:stretch>
          </p:blipFill>
          <p:spPr>
            <a:xfrm>
              <a:off x="6614958" y="5017565"/>
              <a:ext cx="540000" cy="540000"/>
            </a:xfrm>
            <a:prstGeom prst="rect">
              <a:avLst/>
            </a:prstGeom>
          </p:spPr>
        </p:pic>
        <p:pic>
          <p:nvPicPr>
            <p:cNvPr id="22" name="Picture 21">
              <a:extLst>
                <a:ext uri="{FF2B5EF4-FFF2-40B4-BE49-F238E27FC236}">
                  <a16:creationId xmlns:a16="http://schemas.microsoft.com/office/drawing/2014/main" id="{EA7E5B53-C60F-4B8B-9C61-F0F397623187}"/>
                </a:ext>
              </a:extLst>
            </p:cNvPr>
            <p:cNvPicPr>
              <a:picLocks noChangeAspect="1"/>
            </p:cNvPicPr>
            <p:nvPr/>
          </p:nvPicPr>
          <p:blipFill>
            <a:blip r:embed="rId11"/>
            <a:stretch>
              <a:fillRect/>
            </a:stretch>
          </p:blipFill>
          <p:spPr>
            <a:xfrm>
              <a:off x="5460912" y="4276350"/>
              <a:ext cx="578565" cy="540000"/>
            </a:xfrm>
            <a:prstGeom prst="rect">
              <a:avLst/>
            </a:prstGeom>
          </p:spPr>
        </p:pic>
        <p:pic>
          <p:nvPicPr>
            <p:cNvPr id="23" name="Picture 22">
              <a:extLst>
                <a:ext uri="{FF2B5EF4-FFF2-40B4-BE49-F238E27FC236}">
                  <a16:creationId xmlns:a16="http://schemas.microsoft.com/office/drawing/2014/main" id="{B9BC32AD-FF8E-49AD-9A10-B78317FBA29F}"/>
                </a:ext>
              </a:extLst>
            </p:cNvPr>
            <p:cNvPicPr>
              <a:picLocks noChangeAspect="1"/>
            </p:cNvPicPr>
            <p:nvPr/>
          </p:nvPicPr>
          <p:blipFill>
            <a:blip r:embed="rId12"/>
            <a:stretch>
              <a:fillRect/>
            </a:stretch>
          </p:blipFill>
          <p:spPr>
            <a:xfrm>
              <a:off x="5134082" y="5017565"/>
              <a:ext cx="611475" cy="540000"/>
            </a:xfrm>
            <a:prstGeom prst="rect">
              <a:avLst/>
            </a:prstGeom>
          </p:spPr>
        </p:pic>
        <p:pic>
          <p:nvPicPr>
            <p:cNvPr id="24" name="Picture 23">
              <a:extLst>
                <a:ext uri="{FF2B5EF4-FFF2-40B4-BE49-F238E27FC236}">
                  <a16:creationId xmlns:a16="http://schemas.microsoft.com/office/drawing/2014/main" id="{2E2CCB0F-2A46-4DC3-B85C-B15E23D680BD}"/>
                </a:ext>
              </a:extLst>
            </p:cNvPr>
            <p:cNvPicPr>
              <a:picLocks noChangeAspect="1"/>
            </p:cNvPicPr>
            <p:nvPr/>
          </p:nvPicPr>
          <p:blipFill>
            <a:blip r:embed="rId13"/>
            <a:stretch>
              <a:fillRect/>
            </a:stretch>
          </p:blipFill>
          <p:spPr>
            <a:xfrm>
              <a:off x="3788206" y="5017565"/>
              <a:ext cx="540000" cy="540000"/>
            </a:xfrm>
            <a:prstGeom prst="rect">
              <a:avLst/>
            </a:prstGeom>
          </p:spPr>
        </p:pic>
        <p:pic>
          <p:nvPicPr>
            <p:cNvPr id="25" name="Picture 24">
              <a:extLst>
                <a:ext uri="{FF2B5EF4-FFF2-40B4-BE49-F238E27FC236}">
                  <a16:creationId xmlns:a16="http://schemas.microsoft.com/office/drawing/2014/main" id="{0364E04B-9995-45EA-978F-0C93DD87C0E0}"/>
                </a:ext>
              </a:extLst>
            </p:cNvPr>
            <p:cNvPicPr>
              <a:picLocks noChangeAspect="1"/>
            </p:cNvPicPr>
            <p:nvPr/>
          </p:nvPicPr>
          <p:blipFill>
            <a:blip r:embed="rId14"/>
            <a:stretch>
              <a:fillRect/>
            </a:stretch>
          </p:blipFill>
          <p:spPr>
            <a:xfrm>
              <a:off x="6190855" y="5727290"/>
              <a:ext cx="410400" cy="540000"/>
            </a:xfrm>
            <a:prstGeom prst="rect">
              <a:avLst/>
            </a:prstGeom>
          </p:spPr>
        </p:pic>
        <p:pic>
          <p:nvPicPr>
            <p:cNvPr id="26" name="Picture 25">
              <a:extLst>
                <a:ext uri="{FF2B5EF4-FFF2-40B4-BE49-F238E27FC236}">
                  <a16:creationId xmlns:a16="http://schemas.microsoft.com/office/drawing/2014/main" id="{27921E06-C331-4282-95D3-D58BDD217E5C}"/>
                </a:ext>
              </a:extLst>
            </p:cNvPr>
            <p:cNvPicPr>
              <a:picLocks noChangeAspect="1"/>
            </p:cNvPicPr>
            <p:nvPr/>
          </p:nvPicPr>
          <p:blipFill>
            <a:blip r:embed="rId15"/>
            <a:stretch>
              <a:fillRect/>
            </a:stretch>
          </p:blipFill>
          <p:spPr>
            <a:xfrm>
              <a:off x="5202477" y="5727290"/>
              <a:ext cx="837000" cy="540000"/>
            </a:xfrm>
            <a:prstGeom prst="rect">
              <a:avLst/>
            </a:prstGeom>
          </p:spPr>
        </p:pic>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08997" y="2587770"/>
            <a:ext cx="2215175" cy="3829501"/>
          </a:xfrm>
          <a:prstGeom prst="rect">
            <a:avLst/>
          </a:prstGeom>
          <a:solidFill>
            <a:srgbClr val="191919">
              <a:alpha val="3921"/>
            </a:srgbClr>
          </a:solidFill>
        </p:spPr>
      </p:sp>
      <p:grpSp>
        <p:nvGrpSpPr>
          <p:cNvPr id="3" name="Group 3"/>
          <p:cNvGrpSpPr/>
          <p:nvPr/>
        </p:nvGrpSpPr>
        <p:grpSpPr>
          <a:xfrm>
            <a:off x="1208015" y="3838674"/>
            <a:ext cx="2038524" cy="2353690"/>
            <a:chOff x="-366078" y="-47625"/>
            <a:chExt cx="4077048" cy="4707380"/>
          </a:xfrm>
        </p:grpSpPr>
        <p:sp>
          <p:nvSpPr>
            <p:cNvPr id="4" name="TextBox 4"/>
            <p:cNvSpPr txBox="1"/>
            <p:nvPr/>
          </p:nvSpPr>
          <p:spPr>
            <a:xfrm>
              <a:off x="0" y="-47625"/>
              <a:ext cx="3302124" cy="1645066"/>
            </a:xfrm>
            <a:prstGeom prst="rect">
              <a:avLst/>
            </a:prstGeom>
          </p:spPr>
          <p:txBody>
            <a:bodyPr lIns="0" tIns="0" rIns="0" bIns="0" rtlCol="0" anchor="t">
              <a:spAutoFit/>
            </a:bodyPr>
            <a:lstStyle/>
            <a:p>
              <a:pPr algn="ctr" defTabSz="609630">
                <a:lnSpc>
                  <a:spcPts val="2239"/>
                </a:lnSpc>
              </a:pPr>
              <a:r>
                <a:rPr lang="en-US" sz="1600" spc="48" dirty="0">
                  <a:solidFill>
                    <a:srgbClr val="191919"/>
                  </a:solidFill>
                  <a:latin typeface="Maven Pro Bold"/>
                </a:rPr>
                <a:t>DIFFERENT WAY TO THINK AND WORK</a:t>
              </a:r>
            </a:p>
          </p:txBody>
        </p:sp>
        <p:sp>
          <p:nvSpPr>
            <p:cNvPr id="5" name="TextBox 5"/>
            <p:cNvSpPr txBox="1"/>
            <p:nvPr/>
          </p:nvSpPr>
          <p:spPr>
            <a:xfrm>
              <a:off x="-366078" y="1919005"/>
              <a:ext cx="4077048" cy="2740750"/>
            </a:xfrm>
            <a:prstGeom prst="rect">
              <a:avLst/>
            </a:prstGeom>
          </p:spPr>
          <p:txBody>
            <a:bodyPr wrap="square" lIns="0" tIns="0" rIns="0" bIns="0" rtlCol="0" anchor="t">
              <a:spAutoFit/>
            </a:bodyPr>
            <a:lstStyle/>
            <a:p>
              <a:pPr algn="ctr" defTabSz="609630">
                <a:lnSpc>
                  <a:spcPts val="2227"/>
                </a:lnSpc>
              </a:pPr>
              <a:r>
                <a:rPr lang="en-US" sz="1100" dirty="0">
                  <a:solidFill>
                    <a:srgbClr val="191919"/>
                  </a:solidFill>
                  <a:latin typeface="Maven Pro Regular"/>
                </a:rPr>
                <a:t>There is no </a:t>
              </a:r>
              <a:r>
                <a:rPr lang="en-US" sz="1100" dirty="0" err="1">
                  <a:solidFill>
                    <a:srgbClr val="191919"/>
                  </a:solidFill>
                  <a:latin typeface="Maven Pro Regular"/>
                </a:rPr>
                <a:t>MessageBox</a:t>
              </a:r>
              <a:r>
                <a:rPr lang="en-US" sz="1100" dirty="0">
                  <a:solidFill>
                    <a:srgbClr val="191919"/>
                  </a:solidFill>
                  <a:latin typeface="Maven Pro Regular"/>
                </a:rPr>
                <a:t>, you should use Service Bus if you want to persist your messages.</a:t>
              </a:r>
            </a:p>
            <a:p>
              <a:pPr algn="ctr" defTabSz="609630">
                <a:lnSpc>
                  <a:spcPts val="2227"/>
                </a:lnSpc>
              </a:pPr>
              <a:r>
                <a:rPr lang="en-US" sz="1100" dirty="0">
                  <a:solidFill>
                    <a:srgbClr val="191919"/>
                  </a:solidFill>
                  <a:latin typeface="Maven Pro Regular"/>
                </a:rPr>
                <a:t>You have to implement </a:t>
              </a:r>
            </a:p>
            <a:p>
              <a:pPr algn="ctr" defTabSz="609630">
                <a:lnSpc>
                  <a:spcPts val="2227"/>
                </a:lnSpc>
              </a:pPr>
              <a:r>
                <a:rPr lang="en-US" sz="1100" dirty="0">
                  <a:solidFill>
                    <a:srgbClr val="191919"/>
                  </a:solidFill>
                  <a:latin typeface="Maven Pro Regular"/>
                </a:rPr>
                <a:t>Pub-Sub</a:t>
              </a:r>
            </a:p>
          </p:txBody>
        </p:sp>
      </p:grpSp>
      <p:grpSp>
        <p:nvGrpSpPr>
          <p:cNvPr id="6" name="Group 6"/>
          <p:cNvGrpSpPr/>
          <p:nvPr/>
        </p:nvGrpSpPr>
        <p:grpSpPr>
          <a:xfrm>
            <a:off x="1108998" y="383689"/>
            <a:ext cx="9974005" cy="1967955"/>
            <a:chOff x="0" y="123825"/>
            <a:chExt cx="19948011" cy="3935913"/>
          </a:xfrm>
        </p:grpSpPr>
        <p:sp>
          <p:nvSpPr>
            <p:cNvPr id="7" name="TextBox 7"/>
            <p:cNvSpPr txBox="1"/>
            <p:nvPr/>
          </p:nvSpPr>
          <p:spPr>
            <a:xfrm>
              <a:off x="0" y="123825"/>
              <a:ext cx="19948011" cy="2205733"/>
            </a:xfrm>
            <a:prstGeom prst="rect">
              <a:avLst/>
            </a:prstGeom>
          </p:spPr>
          <p:txBody>
            <a:bodyPr lIns="0" tIns="0" rIns="0" bIns="0" rtlCol="0" anchor="t">
              <a:spAutoFit/>
            </a:bodyPr>
            <a:lstStyle/>
            <a:p>
              <a:pPr defTabSz="609630">
                <a:lnSpc>
                  <a:spcPts val="4266"/>
                </a:lnSpc>
                <a:spcBef>
                  <a:spcPct val="0"/>
                </a:spcBef>
              </a:pPr>
              <a:r>
                <a:rPr lang="en-US" sz="4266" dirty="0">
                  <a:solidFill>
                    <a:srgbClr val="1D1C24"/>
                  </a:solidFill>
                  <a:latin typeface="HK Grotesk Light"/>
                </a:rPr>
                <a:t>MIGRATE BIZTALK SERVER TO AZURE SERVICES</a:t>
              </a:r>
            </a:p>
          </p:txBody>
        </p:sp>
        <p:sp>
          <p:nvSpPr>
            <p:cNvPr id="8" name="TextBox 8"/>
            <p:cNvSpPr txBox="1"/>
            <p:nvPr/>
          </p:nvSpPr>
          <p:spPr>
            <a:xfrm>
              <a:off x="0" y="2588053"/>
              <a:ext cx="19948011" cy="1471685"/>
            </a:xfrm>
            <a:prstGeom prst="rect">
              <a:avLst/>
            </a:prstGeom>
          </p:spPr>
          <p:txBody>
            <a:bodyPr lIns="0" tIns="0" rIns="0" bIns="0" rtlCol="0" anchor="t">
              <a:spAutoFit/>
            </a:bodyPr>
            <a:lstStyle/>
            <a:p>
              <a:pPr algn="just" defTabSz="609630">
                <a:lnSpc>
                  <a:spcPts val="3000"/>
                </a:lnSpc>
                <a:spcBef>
                  <a:spcPct val="0"/>
                </a:spcBef>
              </a:pPr>
              <a:r>
                <a:rPr lang="en-US" sz="2000" spc="100" dirty="0">
                  <a:solidFill>
                    <a:srgbClr val="4D4A46"/>
                  </a:solidFill>
                  <a:latin typeface="Clear Sans Thin"/>
                </a:rPr>
                <a:t>It is a complete redesign into your integration solution… even if you use the new BizTalk Migration tool</a:t>
              </a:r>
            </a:p>
          </p:txBody>
        </p:sp>
      </p:grpSp>
      <p:sp>
        <p:nvSpPr>
          <p:cNvPr id="12" name="AutoShape 12"/>
          <p:cNvSpPr/>
          <p:nvPr/>
        </p:nvSpPr>
        <p:spPr>
          <a:xfrm>
            <a:off x="1108997" y="6417271"/>
            <a:ext cx="2215175" cy="86132"/>
          </a:xfrm>
          <a:prstGeom prst="rect">
            <a:avLst/>
          </a:prstGeom>
          <a:solidFill>
            <a:srgbClr val="FFDE59"/>
          </a:solidFill>
        </p:spPr>
      </p:sp>
      <p:pic>
        <p:nvPicPr>
          <p:cNvPr id="29" name="Picture 28">
            <a:extLst>
              <a:ext uri="{FF2B5EF4-FFF2-40B4-BE49-F238E27FC236}">
                <a16:creationId xmlns:a16="http://schemas.microsoft.com/office/drawing/2014/main" id="{AFA4125F-BEF8-48F7-B585-F0D3C4F74462}"/>
              </a:ext>
            </a:extLst>
          </p:cNvPr>
          <p:cNvPicPr>
            <a:picLocks noChangeAspect="1"/>
          </p:cNvPicPr>
          <p:nvPr/>
        </p:nvPicPr>
        <p:blipFill rotWithShape="1">
          <a:blip r:embed="rId2"/>
          <a:srcRect b="16749"/>
          <a:stretch/>
        </p:blipFill>
        <p:spPr>
          <a:xfrm>
            <a:off x="1108997" y="2580078"/>
            <a:ext cx="2215175" cy="1040102"/>
          </a:xfrm>
          <a:prstGeom prst="rect">
            <a:avLst/>
          </a:prstGeom>
        </p:spPr>
      </p:pic>
      <p:grpSp>
        <p:nvGrpSpPr>
          <p:cNvPr id="34" name="Group 33">
            <a:extLst>
              <a:ext uri="{FF2B5EF4-FFF2-40B4-BE49-F238E27FC236}">
                <a16:creationId xmlns:a16="http://schemas.microsoft.com/office/drawing/2014/main" id="{E7718FA8-1A53-47EE-A630-4A7BE3CC5E7F}"/>
              </a:ext>
            </a:extLst>
          </p:cNvPr>
          <p:cNvGrpSpPr/>
          <p:nvPr/>
        </p:nvGrpSpPr>
        <p:grpSpPr>
          <a:xfrm>
            <a:off x="6281551" y="2587770"/>
            <a:ext cx="2215175" cy="3915633"/>
            <a:chOff x="6281551" y="2587770"/>
            <a:chExt cx="2215175" cy="3915633"/>
          </a:xfrm>
        </p:grpSpPr>
        <p:sp>
          <p:nvSpPr>
            <p:cNvPr id="10" name="AutoShape 10"/>
            <p:cNvSpPr/>
            <p:nvPr/>
          </p:nvSpPr>
          <p:spPr>
            <a:xfrm>
              <a:off x="6281551" y="2587770"/>
              <a:ext cx="2215175" cy="3915633"/>
            </a:xfrm>
            <a:prstGeom prst="rect">
              <a:avLst/>
            </a:prstGeom>
            <a:solidFill>
              <a:srgbClr val="191919">
                <a:alpha val="3921"/>
              </a:srgbClr>
            </a:solidFill>
          </p:spPr>
        </p:sp>
        <p:sp>
          <p:nvSpPr>
            <p:cNvPr id="14" name="AutoShape 14"/>
            <p:cNvSpPr/>
            <p:nvPr/>
          </p:nvSpPr>
          <p:spPr>
            <a:xfrm>
              <a:off x="6281551" y="6417271"/>
              <a:ext cx="2215175" cy="86132"/>
            </a:xfrm>
            <a:prstGeom prst="rect">
              <a:avLst/>
            </a:prstGeom>
            <a:solidFill>
              <a:srgbClr val="DF682D"/>
            </a:solidFill>
          </p:spPr>
        </p:sp>
        <p:grpSp>
          <p:nvGrpSpPr>
            <p:cNvPr id="19" name="Group 19"/>
            <p:cNvGrpSpPr/>
            <p:nvPr/>
          </p:nvGrpSpPr>
          <p:grpSpPr>
            <a:xfrm>
              <a:off x="6563608" y="3838674"/>
              <a:ext cx="1651062" cy="2077490"/>
              <a:chOff x="0" y="-47625"/>
              <a:chExt cx="3302124" cy="4154979"/>
            </a:xfrm>
          </p:grpSpPr>
          <p:sp>
            <p:nvSpPr>
              <p:cNvPr id="20" name="TextBox 20"/>
              <p:cNvSpPr txBox="1"/>
              <p:nvPr/>
            </p:nvSpPr>
            <p:spPr>
              <a:xfrm>
                <a:off x="0" y="-47625"/>
                <a:ext cx="3302124" cy="2209321"/>
              </a:xfrm>
              <a:prstGeom prst="rect">
                <a:avLst/>
              </a:prstGeom>
            </p:spPr>
            <p:txBody>
              <a:bodyPr lIns="0" tIns="0" rIns="0" bIns="0" rtlCol="0" anchor="t">
                <a:spAutoFit/>
              </a:bodyPr>
              <a:lstStyle/>
              <a:p>
                <a:pPr algn="ctr" defTabSz="609630">
                  <a:lnSpc>
                    <a:spcPts val="2239"/>
                  </a:lnSpc>
                </a:pPr>
                <a:r>
                  <a:rPr lang="en-US" sz="1600" spc="48" dirty="0">
                    <a:solidFill>
                      <a:srgbClr val="191919"/>
                    </a:solidFill>
                    <a:latin typeface="Maven Pro Bold"/>
                  </a:rPr>
                  <a:t>THERE ISN'T A ONE TO ONE MAPPING FEATURES</a:t>
                </a:r>
              </a:p>
            </p:txBody>
          </p:sp>
          <p:sp>
            <p:nvSpPr>
              <p:cNvPr id="21" name="TextBox 21"/>
              <p:cNvSpPr txBox="1"/>
              <p:nvPr/>
            </p:nvSpPr>
            <p:spPr>
              <a:xfrm>
                <a:off x="0" y="2477804"/>
                <a:ext cx="3302124" cy="1629550"/>
              </a:xfrm>
              <a:prstGeom prst="rect">
                <a:avLst/>
              </a:prstGeom>
            </p:spPr>
            <p:txBody>
              <a:bodyPr lIns="0" tIns="0" rIns="0" bIns="0" rtlCol="0" anchor="t">
                <a:spAutoFit/>
              </a:bodyPr>
              <a:lstStyle/>
              <a:p>
                <a:pPr algn="ctr" defTabSz="609630">
                  <a:lnSpc>
                    <a:spcPts val="2227"/>
                  </a:lnSpc>
                </a:pPr>
                <a:r>
                  <a:rPr lang="en-US" sz="1100" dirty="0">
                    <a:solidFill>
                      <a:srgbClr val="191919"/>
                    </a:solidFill>
                    <a:latin typeface="Maven Pro Regular"/>
                  </a:rPr>
                  <a:t>On Azure there are many ways/features to archive one task.</a:t>
                </a:r>
              </a:p>
            </p:txBody>
          </p:sp>
        </p:grpSp>
        <p:pic>
          <p:nvPicPr>
            <p:cNvPr id="30" name="Picture 29">
              <a:extLst>
                <a:ext uri="{FF2B5EF4-FFF2-40B4-BE49-F238E27FC236}">
                  <a16:creationId xmlns:a16="http://schemas.microsoft.com/office/drawing/2014/main" id="{38CE31D8-638F-45A8-8C8F-5915179C880D}"/>
                </a:ext>
              </a:extLst>
            </p:cNvPr>
            <p:cNvPicPr>
              <a:picLocks noChangeAspect="1"/>
            </p:cNvPicPr>
            <p:nvPr/>
          </p:nvPicPr>
          <p:blipFill rotWithShape="1">
            <a:blip r:embed="rId3"/>
            <a:srcRect b="29710"/>
            <a:stretch/>
          </p:blipFill>
          <p:spPr>
            <a:xfrm>
              <a:off x="6281551" y="2587770"/>
              <a:ext cx="2215175" cy="1040102"/>
            </a:xfrm>
            <a:prstGeom prst="rect">
              <a:avLst/>
            </a:prstGeom>
          </p:spPr>
        </p:pic>
      </p:grpSp>
      <p:grpSp>
        <p:nvGrpSpPr>
          <p:cNvPr id="33" name="Group 32">
            <a:extLst>
              <a:ext uri="{FF2B5EF4-FFF2-40B4-BE49-F238E27FC236}">
                <a16:creationId xmlns:a16="http://schemas.microsoft.com/office/drawing/2014/main" id="{4F599064-AE33-4CFA-97E4-0D380DFC9C95}"/>
              </a:ext>
            </a:extLst>
          </p:cNvPr>
          <p:cNvGrpSpPr/>
          <p:nvPr/>
        </p:nvGrpSpPr>
        <p:grpSpPr>
          <a:xfrm>
            <a:off x="3695274" y="2580079"/>
            <a:ext cx="2215175" cy="3923324"/>
            <a:chOff x="3695274" y="2580079"/>
            <a:chExt cx="2215175" cy="3923324"/>
          </a:xfrm>
        </p:grpSpPr>
        <p:sp>
          <p:nvSpPr>
            <p:cNvPr id="9" name="AutoShape 9"/>
            <p:cNvSpPr/>
            <p:nvPr/>
          </p:nvSpPr>
          <p:spPr>
            <a:xfrm>
              <a:off x="3695274" y="2587770"/>
              <a:ext cx="2215175" cy="3915633"/>
            </a:xfrm>
            <a:prstGeom prst="rect">
              <a:avLst/>
            </a:prstGeom>
            <a:solidFill>
              <a:srgbClr val="191919">
                <a:alpha val="3921"/>
              </a:srgbClr>
            </a:solidFill>
          </p:spPr>
        </p:sp>
        <p:sp>
          <p:nvSpPr>
            <p:cNvPr id="13" name="AutoShape 13"/>
            <p:cNvSpPr/>
            <p:nvPr/>
          </p:nvSpPr>
          <p:spPr>
            <a:xfrm>
              <a:off x="3695274" y="6417271"/>
              <a:ext cx="2215175" cy="86132"/>
            </a:xfrm>
            <a:prstGeom prst="rect">
              <a:avLst/>
            </a:prstGeom>
            <a:solidFill>
              <a:srgbClr val="DAD43E"/>
            </a:solidFill>
          </p:spPr>
        </p:sp>
        <p:grpSp>
          <p:nvGrpSpPr>
            <p:cNvPr id="16" name="Group 16"/>
            <p:cNvGrpSpPr/>
            <p:nvPr/>
          </p:nvGrpSpPr>
          <p:grpSpPr>
            <a:xfrm>
              <a:off x="3977331" y="4036251"/>
              <a:ext cx="1651062" cy="2191558"/>
              <a:chOff x="0" y="300792"/>
              <a:chExt cx="3302124" cy="3864719"/>
            </a:xfrm>
          </p:grpSpPr>
          <p:sp>
            <p:nvSpPr>
              <p:cNvPr id="17" name="TextBox 17"/>
              <p:cNvSpPr txBox="1"/>
              <p:nvPr/>
            </p:nvSpPr>
            <p:spPr>
              <a:xfrm>
                <a:off x="0" y="300792"/>
                <a:ext cx="3302124" cy="948230"/>
              </a:xfrm>
              <a:prstGeom prst="rect">
                <a:avLst/>
              </a:prstGeom>
            </p:spPr>
            <p:txBody>
              <a:bodyPr lIns="0" tIns="0" rIns="0" bIns="0" rtlCol="0" anchor="ctr">
                <a:spAutoFit/>
              </a:bodyPr>
              <a:lstStyle/>
              <a:p>
                <a:pPr algn="ctr" defTabSz="609630">
                  <a:lnSpc>
                    <a:spcPts val="2239"/>
                  </a:lnSpc>
                </a:pPr>
                <a:r>
                  <a:rPr lang="en-US" sz="1600" spc="48" dirty="0">
                    <a:solidFill>
                      <a:srgbClr val="191919"/>
                    </a:solidFill>
                    <a:latin typeface="Maven Pro Bold"/>
                  </a:rPr>
                  <a:t>RAPID RELEASE CADENCE</a:t>
                </a:r>
              </a:p>
            </p:txBody>
          </p:sp>
          <p:sp>
            <p:nvSpPr>
              <p:cNvPr id="18" name="TextBox 18"/>
              <p:cNvSpPr txBox="1"/>
              <p:nvPr/>
            </p:nvSpPr>
            <p:spPr>
              <a:xfrm>
                <a:off x="0" y="1737608"/>
                <a:ext cx="3302124" cy="2427903"/>
              </a:xfrm>
              <a:prstGeom prst="rect">
                <a:avLst/>
              </a:prstGeom>
            </p:spPr>
            <p:txBody>
              <a:bodyPr lIns="0" tIns="0" rIns="0" bIns="0" rtlCol="0" anchor="t">
                <a:spAutoFit/>
              </a:bodyPr>
              <a:lstStyle/>
              <a:p>
                <a:pPr algn="ctr" defTabSz="609630">
                  <a:lnSpc>
                    <a:spcPts val="2227"/>
                  </a:lnSpc>
                </a:pPr>
                <a:r>
                  <a:rPr lang="en-US" sz="1100" dirty="0">
                    <a:solidFill>
                      <a:srgbClr val="191919"/>
                    </a:solidFill>
                    <a:latin typeface="Maven Pro Regular"/>
                  </a:rPr>
                  <a:t>BizTalk Server has a release cadence of major version each 2/3 years. Azure is completely different</a:t>
                </a:r>
              </a:p>
            </p:txBody>
          </p:sp>
        </p:grpSp>
        <p:pic>
          <p:nvPicPr>
            <p:cNvPr id="31" name="Picture 30">
              <a:extLst>
                <a:ext uri="{FF2B5EF4-FFF2-40B4-BE49-F238E27FC236}">
                  <a16:creationId xmlns:a16="http://schemas.microsoft.com/office/drawing/2014/main" id="{445F00D0-DC14-4E9B-8FAC-A59473B0CADB}"/>
                </a:ext>
              </a:extLst>
            </p:cNvPr>
            <p:cNvPicPr>
              <a:picLocks noChangeAspect="1"/>
            </p:cNvPicPr>
            <p:nvPr/>
          </p:nvPicPr>
          <p:blipFill rotWithShape="1">
            <a:blip r:embed="rId4"/>
            <a:srcRect t="13495" b="15792"/>
            <a:stretch/>
          </p:blipFill>
          <p:spPr>
            <a:xfrm>
              <a:off x="3695274" y="2580079"/>
              <a:ext cx="2215175" cy="1040102"/>
            </a:xfrm>
            <a:prstGeom prst="rect">
              <a:avLst/>
            </a:prstGeom>
          </p:spPr>
        </p:pic>
      </p:grpSp>
      <p:grpSp>
        <p:nvGrpSpPr>
          <p:cNvPr id="35" name="Group 34">
            <a:extLst>
              <a:ext uri="{FF2B5EF4-FFF2-40B4-BE49-F238E27FC236}">
                <a16:creationId xmlns:a16="http://schemas.microsoft.com/office/drawing/2014/main" id="{175B9D2C-9611-4B3D-ACA3-EE56A2A3DBC0}"/>
              </a:ext>
            </a:extLst>
          </p:cNvPr>
          <p:cNvGrpSpPr/>
          <p:nvPr/>
        </p:nvGrpSpPr>
        <p:grpSpPr>
          <a:xfrm>
            <a:off x="8867828" y="2587770"/>
            <a:ext cx="2215175" cy="3915633"/>
            <a:chOff x="8867828" y="2587770"/>
            <a:chExt cx="2215175" cy="3915633"/>
          </a:xfrm>
        </p:grpSpPr>
        <p:sp>
          <p:nvSpPr>
            <p:cNvPr id="11" name="AutoShape 11"/>
            <p:cNvSpPr/>
            <p:nvPr/>
          </p:nvSpPr>
          <p:spPr>
            <a:xfrm>
              <a:off x="8867828" y="2587770"/>
              <a:ext cx="2215175" cy="3890233"/>
            </a:xfrm>
            <a:prstGeom prst="rect">
              <a:avLst/>
            </a:prstGeom>
            <a:solidFill>
              <a:srgbClr val="191919">
                <a:alpha val="3921"/>
              </a:srgbClr>
            </a:solidFill>
          </p:spPr>
        </p:sp>
        <p:sp>
          <p:nvSpPr>
            <p:cNvPr id="15" name="AutoShape 15"/>
            <p:cNvSpPr/>
            <p:nvPr/>
          </p:nvSpPr>
          <p:spPr>
            <a:xfrm>
              <a:off x="8867828" y="6417271"/>
              <a:ext cx="2215175" cy="86132"/>
            </a:xfrm>
            <a:prstGeom prst="rect">
              <a:avLst/>
            </a:prstGeom>
            <a:solidFill>
              <a:srgbClr val="E24301"/>
            </a:solidFill>
          </p:spPr>
        </p:sp>
        <p:grpSp>
          <p:nvGrpSpPr>
            <p:cNvPr id="22" name="Group 22"/>
            <p:cNvGrpSpPr/>
            <p:nvPr/>
          </p:nvGrpSpPr>
          <p:grpSpPr>
            <a:xfrm>
              <a:off x="9149884" y="4042954"/>
              <a:ext cx="1651062" cy="1694858"/>
              <a:chOff x="0" y="360935"/>
              <a:chExt cx="3302124" cy="3389716"/>
            </a:xfrm>
          </p:grpSpPr>
          <p:sp>
            <p:nvSpPr>
              <p:cNvPr id="23" name="TextBox 23"/>
              <p:cNvSpPr txBox="1"/>
              <p:nvPr/>
            </p:nvSpPr>
            <p:spPr>
              <a:xfrm>
                <a:off x="0" y="360935"/>
                <a:ext cx="3302124" cy="1080808"/>
              </a:xfrm>
              <a:prstGeom prst="rect">
                <a:avLst/>
              </a:prstGeom>
            </p:spPr>
            <p:txBody>
              <a:bodyPr lIns="0" tIns="0" rIns="0" bIns="0" rtlCol="0" anchor="t">
                <a:spAutoFit/>
              </a:bodyPr>
              <a:lstStyle/>
              <a:p>
                <a:pPr algn="ctr" defTabSz="609630">
                  <a:lnSpc>
                    <a:spcPts val="2239"/>
                  </a:lnSpc>
                </a:pPr>
                <a:r>
                  <a:rPr lang="en-US" sz="1600" spc="48" dirty="0">
                    <a:solidFill>
                      <a:srgbClr val="191919"/>
                    </a:solidFill>
                    <a:latin typeface="Maven Pro Bold"/>
                  </a:rPr>
                  <a:t>MISSING SOME FEATURES</a:t>
                </a:r>
              </a:p>
            </p:txBody>
          </p:sp>
          <p:sp>
            <p:nvSpPr>
              <p:cNvPr id="24" name="TextBox 24"/>
              <p:cNvSpPr txBox="1"/>
              <p:nvPr/>
            </p:nvSpPr>
            <p:spPr>
              <a:xfrm>
                <a:off x="0" y="2138415"/>
                <a:ext cx="3302124" cy="1612236"/>
              </a:xfrm>
              <a:prstGeom prst="rect">
                <a:avLst/>
              </a:prstGeom>
            </p:spPr>
            <p:txBody>
              <a:bodyPr lIns="0" tIns="0" rIns="0" bIns="0" rtlCol="0" anchor="t">
                <a:spAutoFit/>
              </a:bodyPr>
              <a:lstStyle/>
              <a:p>
                <a:pPr algn="ctr" defTabSz="609630">
                  <a:lnSpc>
                    <a:spcPts val="2227"/>
                  </a:lnSpc>
                </a:pPr>
                <a:r>
                  <a:rPr lang="en-US" sz="1100" dirty="0">
                    <a:solidFill>
                      <a:srgbClr val="191919"/>
                    </a:solidFill>
                    <a:latin typeface="Maven Pro Regular"/>
                  </a:rPr>
                  <a:t>For example, Business Rules Engine doesn't exist.</a:t>
                </a:r>
              </a:p>
            </p:txBody>
          </p:sp>
        </p:grpSp>
        <p:pic>
          <p:nvPicPr>
            <p:cNvPr id="32" name="Picture 31">
              <a:extLst>
                <a:ext uri="{FF2B5EF4-FFF2-40B4-BE49-F238E27FC236}">
                  <a16:creationId xmlns:a16="http://schemas.microsoft.com/office/drawing/2014/main" id="{C2E46FA2-B5F6-4A7A-9929-D5ED5F7AEBC8}"/>
                </a:ext>
              </a:extLst>
            </p:cNvPr>
            <p:cNvPicPr>
              <a:picLocks noChangeAspect="1"/>
            </p:cNvPicPr>
            <p:nvPr/>
          </p:nvPicPr>
          <p:blipFill rotWithShape="1">
            <a:blip r:embed="rId5"/>
            <a:srcRect t="10073" b="10664"/>
            <a:stretch/>
          </p:blipFill>
          <p:spPr>
            <a:xfrm>
              <a:off x="8867828" y="2587770"/>
              <a:ext cx="2215175" cy="1032410"/>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
        <p:cNvGrpSpPr/>
        <p:nvPr/>
      </p:nvGrpSpPr>
      <p:grpSpPr>
        <a:xfrm>
          <a:off x="0" y="0"/>
          <a:ext cx="0" cy="0"/>
          <a:chOff x="0" y="0"/>
          <a:chExt cx="0" cy="0"/>
        </a:xfrm>
      </p:grpSpPr>
      <p:sp>
        <p:nvSpPr>
          <p:cNvPr id="2" name="AutoShape 2"/>
          <p:cNvSpPr/>
          <p:nvPr/>
        </p:nvSpPr>
        <p:spPr>
          <a:xfrm>
            <a:off x="2210353" y="-312625"/>
            <a:ext cx="5031223" cy="1585673"/>
          </a:xfrm>
          <a:prstGeom prst="rect">
            <a:avLst/>
          </a:prstGeom>
          <a:solidFill>
            <a:srgbClr val="E4D4C5">
              <a:alpha val="34901"/>
            </a:srgbClr>
          </a:solidFill>
        </p:spPr>
      </p:sp>
      <p:grpSp>
        <p:nvGrpSpPr>
          <p:cNvPr id="3" name="Group 3"/>
          <p:cNvGrpSpPr/>
          <p:nvPr/>
        </p:nvGrpSpPr>
        <p:grpSpPr>
          <a:xfrm>
            <a:off x="2216029" y="1474756"/>
            <a:ext cx="5025547" cy="4697445"/>
            <a:chOff x="0" y="0"/>
            <a:chExt cx="10051095" cy="9394889"/>
          </a:xfrm>
        </p:grpSpPr>
        <p:pic>
          <p:nvPicPr>
            <p:cNvPr id="4" name="Picture 4"/>
            <p:cNvPicPr>
              <a:picLocks noChangeAspect="1"/>
            </p:cNvPicPr>
            <p:nvPr/>
          </p:nvPicPr>
          <p:blipFill>
            <a:blip r:embed="rId2"/>
            <a:srcRect l="14295" r="14295"/>
            <a:stretch>
              <a:fillRect/>
            </a:stretch>
          </p:blipFill>
          <p:spPr>
            <a:xfrm>
              <a:off x="0" y="0"/>
              <a:ext cx="4962048" cy="4633944"/>
            </a:xfrm>
            <a:prstGeom prst="rect">
              <a:avLst/>
            </a:prstGeom>
          </p:spPr>
        </p:pic>
        <p:pic>
          <p:nvPicPr>
            <p:cNvPr id="5" name="Picture 5"/>
            <p:cNvPicPr>
              <a:picLocks noChangeAspect="1"/>
            </p:cNvPicPr>
            <p:nvPr/>
          </p:nvPicPr>
          <p:blipFill>
            <a:blip r:embed="rId3"/>
            <a:srcRect l="14306" r="14306"/>
            <a:stretch>
              <a:fillRect/>
            </a:stretch>
          </p:blipFill>
          <p:spPr>
            <a:xfrm>
              <a:off x="5089048" y="0"/>
              <a:ext cx="4962048" cy="4633944"/>
            </a:xfrm>
            <a:prstGeom prst="rect">
              <a:avLst/>
            </a:prstGeom>
          </p:spPr>
        </p:pic>
        <p:pic>
          <p:nvPicPr>
            <p:cNvPr id="6" name="Picture 6"/>
            <p:cNvPicPr>
              <a:picLocks noChangeAspect="1"/>
            </p:cNvPicPr>
            <p:nvPr/>
          </p:nvPicPr>
          <p:blipFill>
            <a:blip r:embed="rId4"/>
            <a:srcRect l="14429" r="14429"/>
            <a:stretch>
              <a:fillRect/>
            </a:stretch>
          </p:blipFill>
          <p:spPr>
            <a:xfrm>
              <a:off x="0" y="4760944"/>
              <a:ext cx="4962048" cy="4633944"/>
            </a:xfrm>
            <a:prstGeom prst="rect">
              <a:avLst/>
            </a:prstGeom>
          </p:spPr>
        </p:pic>
        <p:pic>
          <p:nvPicPr>
            <p:cNvPr id="7" name="Picture 7"/>
            <p:cNvPicPr>
              <a:picLocks noChangeAspect="1"/>
            </p:cNvPicPr>
            <p:nvPr/>
          </p:nvPicPr>
          <p:blipFill>
            <a:blip r:embed="rId5"/>
            <a:srcRect t="18861" b="18861"/>
            <a:stretch>
              <a:fillRect/>
            </a:stretch>
          </p:blipFill>
          <p:spPr>
            <a:xfrm>
              <a:off x="5089048" y="4760944"/>
              <a:ext cx="4962048" cy="4633944"/>
            </a:xfrm>
            <a:prstGeom prst="rect">
              <a:avLst/>
            </a:prstGeom>
          </p:spPr>
        </p:pic>
      </p:grpSp>
      <p:grpSp>
        <p:nvGrpSpPr>
          <p:cNvPr id="8" name="Group 8"/>
          <p:cNvGrpSpPr/>
          <p:nvPr/>
        </p:nvGrpSpPr>
        <p:grpSpPr>
          <a:xfrm>
            <a:off x="7948142" y="3265823"/>
            <a:ext cx="3558058" cy="2916832"/>
            <a:chOff x="0" y="-953322"/>
            <a:chExt cx="7116116" cy="5833664"/>
          </a:xfrm>
        </p:grpSpPr>
        <p:sp>
          <p:nvSpPr>
            <p:cNvPr id="9" name="TextBox 9"/>
            <p:cNvSpPr txBox="1"/>
            <p:nvPr/>
          </p:nvSpPr>
          <p:spPr>
            <a:xfrm>
              <a:off x="0" y="-953322"/>
              <a:ext cx="7116116" cy="2077492"/>
            </a:xfrm>
            <a:prstGeom prst="rect">
              <a:avLst/>
            </a:prstGeom>
          </p:spPr>
          <p:txBody>
            <a:bodyPr lIns="0" tIns="0" rIns="0" bIns="0" rtlCol="0" anchor="t">
              <a:spAutoFit/>
            </a:bodyPr>
            <a:lstStyle/>
            <a:p>
              <a:pPr algn="r" defTabSz="609630">
                <a:lnSpc>
                  <a:spcPts val="2719"/>
                </a:lnSpc>
              </a:pPr>
              <a:r>
                <a:rPr lang="en-US" sz="2267" spc="227" dirty="0">
                  <a:solidFill>
                    <a:srgbClr val="4D4A46"/>
                  </a:solidFill>
                  <a:latin typeface="Clear Sans Regular"/>
                </a:rPr>
                <a:t>MIGRATING TO BIZTALK SERVER 2020</a:t>
              </a:r>
            </a:p>
          </p:txBody>
        </p:sp>
        <p:sp>
          <p:nvSpPr>
            <p:cNvPr id="10" name="TextBox 10"/>
            <p:cNvSpPr txBox="1"/>
            <p:nvPr/>
          </p:nvSpPr>
          <p:spPr>
            <a:xfrm>
              <a:off x="0" y="1878108"/>
              <a:ext cx="7116116" cy="3002234"/>
            </a:xfrm>
            <a:prstGeom prst="rect">
              <a:avLst/>
            </a:prstGeom>
          </p:spPr>
          <p:txBody>
            <a:bodyPr wrap="square" lIns="0" tIns="0" rIns="0" bIns="0" rtlCol="0" anchor="t">
              <a:spAutoFit/>
            </a:bodyPr>
            <a:lstStyle/>
            <a:p>
              <a:pPr algn="r" defTabSz="609630">
                <a:lnSpc>
                  <a:spcPts val="3000"/>
                </a:lnSpc>
              </a:pPr>
              <a:r>
                <a:rPr lang="en-US" sz="2000" spc="100" dirty="0">
                  <a:solidFill>
                    <a:srgbClr val="4D4A46"/>
                  </a:solidFill>
                  <a:latin typeface="Clear Sans Thin"/>
                </a:rPr>
                <a:t>What are your options? How to migrate from a previous version to Biztalk Server 2020</a:t>
              </a:r>
            </a:p>
          </p:txBody>
        </p:sp>
      </p:grpSp>
      <p:sp>
        <p:nvSpPr>
          <p:cNvPr id="11" name="TextBox 11"/>
          <p:cNvSpPr txBox="1"/>
          <p:nvPr/>
        </p:nvSpPr>
        <p:spPr>
          <a:xfrm>
            <a:off x="685800" y="5509006"/>
            <a:ext cx="1451485" cy="654025"/>
          </a:xfrm>
          <a:prstGeom prst="rect">
            <a:avLst/>
          </a:prstGeom>
        </p:spPr>
        <p:txBody>
          <a:bodyPr lIns="0" tIns="0" rIns="0" bIns="0" rtlCol="0" anchor="t">
            <a:spAutoFit/>
          </a:bodyPr>
          <a:lstStyle/>
          <a:p>
            <a:pPr algn="ctr" defTabSz="609630">
              <a:lnSpc>
                <a:spcPts val="5088"/>
              </a:lnSpc>
            </a:pPr>
            <a:r>
              <a:rPr lang="en-US" sz="4800" spc="-432">
                <a:solidFill>
                  <a:srgbClr val="E4D4C5">
                    <a:alpha val="69804"/>
                  </a:srgbClr>
                </a:solidFill>
                <a:latin typeface="Clear Sans Bold"/>
              </a:rPr>
              <a:t>2020</a:t>
            </a:r>
          </a:p>
        </p:txBody>
      </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4-3_Illustration_2018_Cloud_011.potx" id="{D63B1F66-717E-4E20-8CFF-59CF45D8D530}" vid="{88DE614F-CA35-455B-A375-9C485130B5A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113_Rosanova_Vinogradsky_Fancey_NEW TEMPLATE" id="{32093FF9-A378-4C82-9DA5-7304D25CCD96}" vid="{DACA60E9-2470-47AB-A292-E4075B4FBDDA}"/>
    </a:ext>
  </a:extLst>
</a:theme>
</file>

<file path=ppt/theme/theme4.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5.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6427F90C-007F-4772-BD5F-2C32B7E9CE11}"/>
    </a:ext>
  </a:extLst>
</a:theme>
</file>

<file path=ppt/theme/theme6.xml><?xml version="1.0" encoding="utf-8"?>
<a:theme xmlns:a="http://schemas.openxmlformats.org/drawingml/2006/main" name="Vladimir Vinogradsky &amp; Miao Jiang - API Management overview">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3905</TotalTime>
  <Words>1592</Words>
  <Application>Microsoft Office PowerPoint</Application>
  <PresentationFormat>Widescreen</PresentationFormat>
  <Paragraphs>244</Paragraphs>
  <Slides>19</Slides>
  <Notes>1</Notes>
  <HiddenSlides>0</HiddenSlides>
  <MMClips>0</MMClips>
  <ScaleCrop>false</ScaleCrop>
  <HeadingPairs>
    <vt:vector size="8" baseType="variant">
      <vt:variant>
        <vt:lpstr>Fonts Used</vt:lpstr>
      </vt:variant>
      <vt:variant>
        <vt:i4>20</vt:i4>
      </vt:variant>
      <vt:variant>
        <vt:lpstr>Theme</vt:lpstr>
      </vt:variant>
      <vt:variant>
        <vt:i4>9</vt:i4>
      </vt:variant>
      <vt:variant>
        <vt:lpstr>Embedded OLE Servers</vt:lpstr>
      </vt:variant>
      <vt:variant>
        <vt:i4>1</vt:i4>
      </vt:variant>
      <vt:variant>
        <vt:lpstr>Slide Titles</vt:lpstr>
      </vt:variant>
      <vt:variant>
        <vt:i4>19</vt:i4>
      </vt:variant>
    </vt:vector>
  </HeadingPairs>
  <TitlesOfParts>
    <vt:vector size="49" baseType="lpstr">
      <vt:lpstr>Arial</vt:lpstr>
      <vt:lpstr>Calibri</vt:lpstr>
      <vt:lpstr>Calibri Light</vt:lpstr>
      <vt:lpstr>Clear Sans Bold</vt:lpstr>
      <vt:lpstr>Clear Sans Regular</vt:lpstr>
      <vt:lpstr>Clear Sans Thin</vt:lpstr>
      <vt:lpstr>Consolas</vt:lpstr>
      <vt:lpstr>HK Grotesk Light</vt:lpstr>
      <vt:lpstr>Lato</vt:lpstr>
      <vt:lpstr>Maven Pro Bold</vt:lpstr>
      <vt:lpstr>Maven Pro Regular</vt:lpstr>
      <vt:lpstr>Montserrat</vt:lpstr>
      <vt:lpstr>Montserrat Light</vt:lpstr>
      <vt:lpstr>Montserrat Light Bold</vt:lpstr>
      <vt:lpstr>Poppins</vt:lpstr>
      <vt:lpstr>Segoe UI</vt:lpstr>
      <vt:lpstr>Segoe UI Light</vt:lpstr>
      <vt:lpstr>Segoe UI Semibold</vt:lpstr>
      <vt:lpstr>Segoe UI Semilight</vt:lpstr>
      <vt:lpstr>Wingdings</vt:lpstr>
      <vt:lpstr>WHITE TEMPLATE</vt:lpstr>
      <vt:lpstr>5-50113_Microsoft_Ready_Light_Template</vt:lpstr>
      <vt:lpstr>1_5-50195_Microsoft_Build_Template</vt:lpstr>
      <vt:lpstr>1_WHITE TEMPLATE</vt:lpstr>
      <vt:lpstr>SOFT BLACK TEMPLATE</vt:lpstr>
      <vt:lpstr>Vladimir Vinogradsky &amp; Miao Jiang - API Management overview</vt:lpstr>
      <vt:lpstr>1_Office Theme</vt:lpstr>
      <vt:lpstr>MSVID_Product_Brand_template_16-9_WHITE_Cyan-accent</vt:lpstr>
      <vt:lpstr>Office Theme</vt:lpstr>
      <vt:lpstr>think-cell Slide</vt:lpstr>
      <vt:lpstr>PowerPoint Presentation</vt:lpstr>
      <vt:lpstr>Sandro Pereira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Sandro Pereira</dc:creator>
  <cp:lastModifiedBy>Sandro Pereira</cp:lastModifiedBy>
  <cp:revision>29</cp:revision>
  <dcterms:created xsi:type="dcterms:W3CDTF">2020-05-31T19:32:45Z</dcterms:created>
  <dcterms:modified xsi:type="dcterms:W3CDTF">2020-06-03T13:30:46Z</dcterms:modified>
</cp:coreProperties>
</file>